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8" r:id="rId2"/>
    <p:sldId id="257" r:id="rId3"/>
    <p:sldId id="259" r:id="rId4"/>
    <p:sldId id="260" r:id="rId5"/>
    <p:sldId id="261" r:id="rId6"/>
    <p:sldId id="262" r:id="rId7"/>
    <p:sldId id="263" r:id="rId8"/>
    <p:sldId id="272" r:id="rId9"/>
    <p:sldId id="273" r:id="rId10"/>
    <p:sldId id="264" r:id="rId11"/>
    <p:sldId id="274" r:id="rId12"/>
    <p:sldId id="275" r:id="rId13"/>
    <p:sldId id="276" r:id="rId14"/>
    <p:sldId id="277" r:id="rId15"/>
    <p:sldId id="278" r:id="rId16"/>
    <p:sldId id="279" r:id="rId17"/>
    <p:sldId id="280" r:id="rId18"/>
    <p:sldId id="281" r:id="rId19"/>
    <p:sldId id="282" r:id="rId20"/>
    <p:sldId id="283" r:id="rId21"/>
    <p:sldId id="265" r:id="rId22"/>
    <p:sldId id="266" r:id="rId23"/>
    <p:sldId id="267" r:id="rId24"/>
    <p:sldId id="268"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97"/>
    <p:restoredTop sz="94669"/>
  </p:normalViewPr>
  <p:slideViewPr>
    <p:cSldViewPr snapToGrid="0" snapToObjects="1">
      <p:cViewPr>
        <p:scale>
          <a:sx n="90" d="100"/>
          <a:sy n="90" d="100"/>
        </p:scale>
        <p:origin x="65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168D-FDB3-AB44-9B18-BDB1EA0F2858}" type="datetimeFigureOut">
              <a:rPr lang="en-US" smtClean="0"/>
              <a:t>9/26/17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EF751-6FAF-E549-9B22-59C00A338869}" type="slidenum">
              <a:rPr lang="en-US" smtClean="0"/>
              <a:t>‹#›</a:t>
            </a:fld>
            <a:endParaRPr lang="en-US"/>
          </a:p>
        </p:txBody>
      </p:sp>
    </p:spTree>
    <p:extLst>
      <p:ext uri="{BB962C8B-B14F-4D97-AF65-F5344CB8AC3E}">
        <p14:creationId xmlns:p14="http://schemas.microsoft.com/office/powerpoint/2010/main" val="748068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2892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533F28-C35B-4946-BE81-3EE0F9670989}" type="slidenum">
              <a:rPr lang="en-US" smtClean="0"/>
              <a:pPr/>
              <a:t>14</a:t>
            </a:fld>
            <a:endParaRPr lang="en-US"/>
          </a:p>
        </p:txBody>
      </p:sp>
    </p:spTree>
    <p:extLst>
      <p:ext uri="{BB962C8B-B14F-4D97-AF65-F5344CB8AC3E}">
        <p14:creationId xmlns:p14="http://schemas.microsoft.com/office/powerpoint/2010/main" val="1816684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533F28-C35B-4946-BE81-3EE0F9670989}" type="slidenum">
              <a:rPr lang="en-US" smtClean="0"/>
              <a:pPr/>
              <a:t>16</a:t>
            </a:fld>
            <a:endParaRPr lang="en-US"/>
          </a:p>
        </p:txBody>
      </p:sp>
    </p:spTree>
    <p:extLst>
      <p:ext uri="{BB962C8B-B14F-4D97-AF65-F5344CB8AC3E}">
        <p14:creationId xmlns:p14="http://schemas.microsoft.com/office/powerpoint/2010/main" val="85880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533F28-C35B-4946-BE81-3EE0F9670989}" type="slidenum">
              <a:rPr lang="en-US" smtClean="0"/>
              <a:pPr/>
              <a:t>19</a:t>
            </a:fld>
            <a:endParaRPr lang="en-US"/>
          </a:p>
        </p:txBody>
      </p:sp>
    </p:spTree>
    <p:extLst>
      <p:ext uri="{BB962C8B-B14F-4D97-AF65-F5344CB8AC3E}">
        <p14:creationId xmlns:p14="http://schemas.microsoft.com/office/powerpoint/2010/main" val="2113089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02904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6804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782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860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313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762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38517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Add a slide on how to stay connected</a:t>
            </a:r>
          </a:p>
        </p:txBody>
      </p:sp>
    </p:spTree>
    <p:extLst>
      <p:ext uri="{BB962C8B-B14F-4D97-AF65-F5344CB8AC3E}">
        <p14:creationId xmlns:p14="http://schemas.microsoft.com/office/powerpoint/2010/main" val="2007828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516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533F28-C35B-4946-BE81-3EE0F9670989}" type="slidenum">
              <a:rPr lang="en-US" smtClean="0"/>
              <a:pPr/>
              <a:t>11</a:t>
            </a:fld>
            <a:endParaRPr lang="en-US"/>
          </a:p>
        </p:txBody>
      </p:sp>
    </p:spTree>
    <p:extLst>
      <p:ext uri="{BB962C8B-B14F-4D97-AF65-F5344CB8AC3E}">
        <p14:creationId xmlns:p14="http://schemas.microsoft.com/office/powerpoint/2010/main" val="816569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533F28-C35B-4946-BE81-3EE0F9670989}" type="slidenum">
              <a:rPr lang="en-US" smtClean="0"/>
              <a:pPr/>
              <a:t>12</a:t>
            </a:fld>
            <a:endParaRPr lang="en-US"/>
          </a:p>
        </p:txBody>
      </p:sp>
    </p:spTree>
    <p:extLst>
      <p:ext uri="{BB962C8B-B14F-4D97-AF65-F5344CB8AC3E}">
        <p14:creationId xmlns:p14="http://schemas.microsoft.com/office/powerpoint/2010/main" val="1091733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tx2"/>
                </a:solidFill>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95960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Colou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58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3" name="TextBox 2"/>
          <p:cNvSpPr txBox="1"/>
          <p:nvPr userDrawn="1"/>
        </p:nvSpPr>
        <p:spPr>
          <a:xfrm>
            <a:off x="1344000" y="745067"/>
            <a:ext cx="10526267" cy="2349426"/>
          </a:xfrm>
          <a:prstGeom prst="rect">
            <a:avLst/>
          </a:prstGeom>
          <a:noFill/>
        </p:spPr>
        <p:txBody>
          <a:bodyPr wrap="square" rtlCol="0">
            <a:spAutoFit/>
          </a:bodyPr>
          <a:lstStyle/>
          <a:p>
            <a:pPr algn="l"/>
            <a:r>
              <a:rPr lang="en-US" sz="4800" b="1" baseline="0" dirty="0" smtClean="0">
                <a:solidFill>
                  <a:schemeClr val="accent2"/>
                </a:solidFill>
              </a:rPr>
              <a:t>Thank You!</a:t>
            </a:r>
            <a:endParaRPr lang="en-US" sz="2400" b="1" baseline="0" dirty="0" smtClean="0">
              <a:solidFill>
                <a:schemeClr val="accent2"/>
              </a:solidFill>
            </a:endParaRPr>
          </a:p>
          <a:p>
            <a:pPr algn="r"/>
            <a:endParaRPr lang="en-US" sz="2400" baseline="0" dirty="0" smtClean="0">
              <a:solidFill>
                <a:schemeClr val="bg1"/>
              </a:solidFill>
            </a:endParaRPr>
          </a:p>
          <a:p>
            <a:pPr algn="r"/>
            <a:endParaRPr lang="en-US" sz="2400" baseline="0" dirty="0" smtClean="0">
              <a:solidFill>
                <a:schemeClr val="bg1"/>
              </a:solidFill>
            </a:endParaRPr>
          </a:p>
          <a:p>
            <a:pPr algn="r"/>
            <a:endParaRPr lang="en-US" sz="2400" baseline="0" dirty="0" smtClean="0">
              <a:solidFill>
                <a:schemeClr val="bg1"/>
              </a:solidFill>
            </a:endParaRPr>
          </a:p>
          <a:p>
            <a:pPr algn="r"/>
            <a:r>
              <a:rPr lang="en-US" sz="2667" baseline="0" dirty="0" smtClean="0">
                <a:solidFill>
                  <a:schemeClr val="bg1"/>
                </a:solidFill>
              </a:rPr>
              <a:t>Any Questions?</a:t>
            </a:r>
            <a:endParaRPr lang="en-US" sz="2667" dirty="0">
              <a:solidFill>
                <a:schemeClr val="bg1"/>
              </a:solidFill>
            </a:endParaRPr>
          </a:p>
        </p:txBody>
      </p:sp>
    </p:spTree>
    <p:extLst>
      <p:ext uri="{BB962C8B-B14F-4D97-AF65-F5344CB8AC3E}">
        <p14:creationId xmlns:p14="http://schemas.microsoft.com/office/powerpoint/2010/main" val="1996208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50088" y="1709738"/>
            <a:ext cx="10640594" cy="2852737"/>
          </a:xfrm>
        </p:spPr>
        <p:txBody>
          <a:bodyPr anchor="b"/>
          <a:lstStyle>
            <a:lvl1pPr>
              <a:defRPr sz="6000">
                <a:solidFill>
                  <a:schemeClr val="tx2"/>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050088" y="4589463"/>
            <a:ext cx="1064059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78668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Block)">
    <p:spTree>
      <p:nvGrpSpPr>
        <p:cNvPr id="1" name=""/>
        <p:cNvGrpSpPr/>
        <p:nvPr/>
      </p:nvGrpSpPr>
      <p:grpSpPr>
        <a:xfrm>
          <a:off x="0" y="0"/>
          <a:ext cx="0" cy="0"/>
          <a:chOff x="0" y="0"/>
          <a:chExt cx="0" cy="0"/>
        </a:xfrm>
      </p:grpSpPr>
      <p:sp>
        <p:nvSpPr>
          <p:cNvPr id="8" name="Rectangle 7"/>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202EC017-7A8C-2443-BC48-C26C030DB581}" type="slidenum">
              <a:rPr lang="en-US" smtClean="0"/>
              <a:pPr/>
              <a:t>‹#›</a:t>
            </a:fld>
            <a:endParaRPr lang="en-US"/>
          </a:p>
        </p:txBody>
      </p:sp>
      <p:sp>
        <p:nvSpPr>
          <p:cNvPr id="4" name="Shape 145"/>
          <p:cNvSpPr/>
          <p:nvPr userDrawn="1"/>
        </p:nvSpPr>
        <p:spPr>
          <a:xfrm>
            <a:off x="2688000" y="983005"/>
            <a:ext cx="7680000" cy="4896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 name="Title 8"/>
          <p:cNvSpPr>
            <a:spLocks noGrp="1"/>
          </p:cNvSpPr>
          <p:nvPr>
            <p:ph type="title"/>
          </p:nvPr>
        </p:nvSpPr>
        <p:spPr>
          <a:xfrm>
            <a:off x="2709200" y="2632604"/>
            <a:ext cx="7586400" cy="395871"/>
          </a:xfrm>
          <a:noFill/>
          <a:ln>
            <a:noFill/>
          </a:ln>
        </p:spPr>
        <p:txBody>
          <a:bodyPr wrap="square" lIns="121900" tIns="121900" rIns="121900" bIns="121900" anchor="ctr" anchorCtr="0">
            <a:noAutofit/>
          </a:bodyPr>
          <a:lstStyle>
            <a:lvl1pPr>
              <a:defRPr lang="en-US" sz="2400" b="1">
                <a:solidFill>
                  <a:schemeClr val="bg1"/>
                </a:solidFill>
                <a:latin typeface="+mn-lt"/>
                <a:ea typeface="Arial" charset="0"/>
                <a:cs typeface="Arial" charset="0"/>
              </a:defRPr>
            </a:lvl1pPr>
          </a:lstStyle>
          <a:p>
            <a:pPr marL="0" lvl="0" algn="ctr"/>
            <a:r>
              <a:rPr lang="en-US" smtClean="0"/>
              <a:t>Click to edit Master title style</a:t>
            </a:r>
            <a:endParaRPr lang="en-US"/>
          </a:p>
        </p:txBody>
      </p:sp>
      <p:sp>
        <p:nvSpPr>
          <p:cNvPr id="11" name="Text Placeholder 10"/>
          <p:cNvSpPr>
            <a:spLocks noGrp="1"/>
          </p:cNvSpPr>
          <p:nvPr>
            <p:ph type="body" sz="quarter" idx="11"/>
          </p:nvPr>
        </p:nvSpPr>
        <p:spPr>
          <a:xfrm>
            <a:off x="2709863" y="3157537"/>
            <a:ext cx="7585075" cy="2343150"/>
          </a:xfrm>
          <a:noFill/>
          <a:ln>
            <a:noFill/>
          </a:ln>
        </p:spPr>
        <p:txBody>
          <a:bodyPr wrap="square" lIns="144000" tIns="121900" rIns="144000" bIns="121900" anchor="ctr" anchorCtr="0">
            <a:noAutofit/>
          </a:bodyPr>
          <a:lstStyle>
            <a:lvl1pPr marL="0" indent="0">
              <a:buNone/>
              <a:defRPr lang="en-US" sz="2000" smtClean="0">
                <a:solidFill>
                  <a:srgbClr val="FFFFFF"/>
                </a:solidFill>
                <a:ea typeface="Arial" charset="0"/>
                <a:cs typeface="Arial" charset="0"/>
              </a:defRPr>
            </a:lvl1pPr>
            <a:lvl2pPr>
              <a:defRPr lang="en-US" sz="1800" smtClean="0">
                <a:solidFill>
                  <a:schemeClr val="bg1"/>
                </a:solidFill>
              </a:defRPr>
            </a:lvl2pPr>
            <a:lvl3pPr>
              <a:defRPr lang="en-US" sz="1800" smtClean="0">
                <a:solidFill>
                  <a:schemeClr val="bg1"/>
                </a:solidFill>
              </a:defRPr>
            </a:lvl3pPr>
            <a:lvl4pPr>
              <a:defRPr lang="en-US" smtClean="0">
                <a:solidFill>
                  <a:schemeClr val="bg1"/>
                </a:solidFill>
              </a:defRPr>
            </a:lvl4pPr>
            <a:lvl5pPr>
              <a:defRPr lang="en-US">
                <a:solidFill>
                  <a:schemeClr val="bg1"/>
                </a:solidFill>
              </a:defRPr>
            </a:lvl5pPr>
          </a:lstStyle>
          <a:p>
            <a:pPr marL="0" lvl="0" algn="ctr"/>
            <a:r>
              <a:rPr lang="en-US" dirty="0" smtClean="0"/>
              <a:t>Click to edit Master text styles</a:t>
            </a:r>
          </a:p>
          <a:p>
            <a:pPr marL="685800" lvl="1" indent="-457200"/>
            <a:r>
              <a:rPr lang="en-US" dirty="0" smtClean="0"/>
              <a:t>Second level</a:t>
            </a:r>
          </a:p>
          <a:p>
            <a:pPr marL="914400" lvl="2"/>
            <a:r>
              <a:rPr lang="en-US" dirty="0" smtClean="0"/>
              <a:t>Third level</a:t>
            </a:r>
          </a:p>
          <a:p>
            <a:pPr marL="1371600" lvl="3"/>
            <a:r>
              <a:rPr lang="en-US" dirty="0" smtClean="0"/>
              <a:t>Fourth level</a:t>
            </a:r>
          </a:p>
          <a:p>
            <a:pPr marL="1828800" lvl="4"/>
            <a:r>
              <a:rPr lang="en-US" dirty="0" smtClean="0"/>
              <a:t>Fifth level</a:t>
            </a:r>
            <a:endParaRPr lang="en-US" dirty="0"/>
          </a:p>
        </p:txBody>
      </p:sp>
      <p:sp>
        <p:nvSpPr>
          <p:cNvPr id="13" name="Picture Placeholder 12"/>
          <p:cNvSpPr>
            <a:spLocks noGrp="1"/>
          </p:cNvSpPr>
          <p:nvPr>
            <p:ph type="pic" sz="quarter" idx="12"/>
          </p:nvPr>
        </p:nvSpPr>
        <p:spPr>
          <a:xfrm>
            <a:off x="5959475" y="1357313"/>
            <a:ext cx="1085850" cy="1157287"/>
          </a:xfrm>
        </p:spPr>
        <p:txBody>
          <a:bodyPr>
            <a:normAutofit/>
          </a:bodyPr>
          <a:lstStyle>
            <a:lvl1pPr marL="0" indent="0" algn="ctr">
              <a:buNone/>
              <a:defRPr sz="1600">
                <a:solidFill>
                  <a:schemeClr val="bg1"/>
                </a:solidFill>
              </a:defRPr>
            </a:lvl1pPr>
          </a:lstStyle>
          <a:p>
            <a:endParaRPr lang="en-US"/>
          </a:p>
        </p:txBody>
      </p:sp>
    </p:spTree>
    <p:extLst>
      <p:ext uri="{BB962C8B-B14F-4D97-AF65-F5344CB8AC3E}">
        <p14:creationId xmlns:p14="http://schemas.microsoft.com/office/powerpoint/2010/main" val="916145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3" name="Content Placeholder 2"/>
          <p:cNvSpPr>
            <a:spLocks noGrp="1"/>
          </p:cNvSpPr>
          <p:nvPr>
            <p:ph idx="1"/>
          </p:nvPr>
        </p:nvSpPr>
        <p:spPr>
          <a:xfrm>
            <a:off x="1039665" y="1378876"/>
            <a:ext cx="10655029" cy="4894339"/>
          </a:xfrm>
        </p:spPr>
        <p:txBody>
          <a:bodyPr/>
          <a:lstStyle>
            <a:lvl2pPr>
              <a:defRPr>
                <a:solidFill>
                  <a:schemeClr val="tx1"/>
                </a:solidFill>
              </a:defRPr>
            </a:lvl2pPr>
            <a:lvl3pPr>
              <a:defRPr>
                <a:solidFill>
                  <a:schemeClr val="tx1"/>
                </a:solidFil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676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Tree>
    <p:extLst>
      <p:ext uri="{BB962C8B-B14F-4D97-AF65-F5344CB8AC3E}">
        <p14:creationId xmlns:p14="http://schemas.microsoft.com/office/powerpoint/2010/main" val="1071494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1054100" y="1378876"/>
            <a:ext cx="5181600" cy="4798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15100" y="1378876"/>
            <a:ext cx="5181600" cy="4798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723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55687" y="495300"/>
            <a:ext cx="10634995" cy="1195388"/>
          </a:xfrm>
        </p:spPr>
        <p:txBody>
          <a:bodyPr/>
          <a:lstStyle>
            <a:lvl1pPr>
              <a:defRPr>
                <a:solidFill>
                  <a:schemeClr val="tx2"/>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0556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556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88100" y="1681163"/>
            <a:ext cx="530258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88100" y="2505075"/>
            <a:ext cx="530258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299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857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1050088" y="481263"/>
            <a:ext cx="11141912" cy="578131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55688" y="481262"/>
            <a:ext cx="3932237" cy="1576137"/>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399088" y="987425"/>
            <a:ext cx="629159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556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8551490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tiff"/><Relationship Id="rId17"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039665" y="473666"/>
            <a:ext cx="10655029" cy="81143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39665" y="1365352"/>
            <a:ext cx="10655029" cy="49078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1" name="Shape 10" descr="Black.png"/>
          <p:cNvPicPr preferRelativeResize="0"/>
          <p:nvPr userDrawn="1"/>
        </p:nvPicPr>
        <p:blipFill>
          <a:blip r:embed="rId14">
            <a:alphaModFix amt="50000"/>
            <a:duotone>
              <a:schemeClr val="accent1">
                <a:shade val="45000"/>
                <a:satMod val="135000"/>
              </a:schemeClr>
              <a:prstClr val="white"/>
            </a:duotone>
          </a:blip>
          <a:stretch>
            <a:fillRect/>
          </a:stretch>
        </p:blipFill>
        <p:spPr>
          <a:xfrm>
            <a:off x="500" y="6276100"/>
            <a:ext cx="12191500" cy="581900"/>
          </a:xfrm>
          <a:prstGeom prst="rect">
            <a:avLst/>
          </a:prstGeom>
          <a:noFill/>
          <a:ln w="19050" cap="flat" cmpd="sng">
            <a:noFill/>
            <a:prstDash val="solid"/>
            <a:round/>
            <a:headEnd type="none" w="med" len="med"/>
            <a:tailEnd type="none" w="med" len="med"/>
          </a:ln>
        </p:spPr>
      </p:pic>
      <p:pic>
        <p:nvPicPr>
          <p:cNvPr id="12" name="Shape 7" descr="Black.png"/>
          <p:cNvPicPr preferRelativeResize="0"/>
          <p:nvPr userDrawn="1"/>
        </p:nvPicPr>
        <p:blipFill>
          <a:blip r:embed="rId14">
            <a:alphaModFix amt="50000"/>
            <a:duotone>
              <a:schemeClr val="accent1">
                <a:shade val="45000"/>
                <a:satMod val="135000"/>
              </a:schemeClr>
              <a:prstClr val="white"/>
            </a:duotone>
          </a:blip>
          <a:stretch>
            <a:fillRect/>
          </a:stretch>
        </p:blipFill>
        <p:spPr>
          <a:xfrm>
            <a:off x="-2" y="498133"/>
            <a:ext cx="1055100" cy="5777967"/>
          </a:xfrm>
          <a:prstGeom prst="rect">
            <a:avLst/>
          </a:prstGeom>
          <a:noFill/>
          <a:ln w="19050" cap="flat" cmpd="sng">
            <a:noFill/>
            <a:prstDash val="solid"/>
            <a:round/>
            <a:headEnd type="none" w="med" len="med"/>
            <a:tailEnd type="none" w="med" len="med"/>
          </a:ln>
        </p:spPr>
      </p:pic>
      <p:sp>
        <p:nvSpPr>
          <p:cNvPr id="13" name="Shape 18"/>
          <p:cNvSpPr txBox="1"/>
          <p:nvPr userDrawn="1"/>
        </p:nvSpPr>
        <p:spPr>
          <a:xfrm>
            <a:off x="-76567" y="830900"/>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5</a:t>
            </a:r>
            <a:r>
              <a:rPr lang="en" sz="2000" dirty="0" smtClean="0">
                <a:solidFill>
                  <a:schemeClr val="bg1"/>
                </a:solidFill>
                <a:latin typeface="+mn-lt"/>
                <a:ea typeface="Arial Narrow" charset="0"/>
                <a:cs typeface="Arial Narrow" charset="0"/>
                <a:sym typeface="PT Sans Narrow"/>
              </a:rPr>
              <a:t>:30</a:t>
            </a:r>
            <a:endParaRPr lang="en" sz="2000" dirty="0">
              <a:solidFill>
                <a:schemeClr val="bg1"/>
              </a:solidFill>
              <a:latin typeface="+mn-lt"/>
              <a:ea typeface="Arial Narrow" charset="0"/>
              <a:cs typeface="Arial Narrow" charset="0"/>
              <a:sym typeface="PT Sans Narrow"/>
            </a:endParaRPr>
          </a:p>
        </p:txBody>
      </p:sp>
      <p:sp>
        <p:nvSpPr>
          <p:cNvPr id="14" name="Shape 19"/>
          <p:cNvSpPr txBox="1"/>
          <p:nvPr userDrawn="1"/>
        </p:nvSpPr>
        <p:spPr>
          <a:xfrm>
            <a:off x="-76567" y="1227617"/>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Meet &amp; Eat</a:t>
            </a:r>
            <a:endParaRPr lang="en" sz="1100" dirty="0">
              <a:solidFill>
                <a:schemeClr val="bg1"/>
              </a:solidFill>
              <a:latin typeface="+mn-lt"/>
              <a:ea typeface="Arial Narrow" charset="0"/>
              <a:cs typeface="Arial Narrow" charset="0"/>
              <a:sym typeface="PT Sans Narrow"/>
            </a:endParaRPr>
          </a:p>
        </p:txBody>
      </p:sp>
      <p:sp>
        <p:nvSpPr>
          <p:cNvPr id="15" name="Shape 20"/>
          <p:cNvSpPr txBox="1"/>
          <p:nvPr userDrawn="1"/>
        </p:nvSpPr>
        <p:spPr>
          <a:xfrm>
            <a:off x="-76567" y="3546033"/>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3</a:t>
            </a:r>
            <a:r>
              <a:rPr lang="en" sz="2000" dirty="0" smtClean="0">
                <a:solidFill>
                  <a:schemeClr val="bg1"/>
                </a:solidFill>
                <a:latin typeface="+mn-lt"/>
                <a:ea typeface="Arial Narrow" charset="0"/>
                <a:cs typeface="Arial Narrow" charset="0"/>
                <a:sym typeface="PT Sans Narrow"/>
              </a:rPr>
              <a:t>0</a:t>
            </a:r>
            <a:endParaRPr lang="en" sz="2000" dirty="0">
              <a:solidFill>
                <a:schemeClr val="bg1"/>
              </a:solidFill>
              <a:latin typeface="+mn-lt"/>
              <a:ea typeface="Arial Narrow" charset="0"/>
              <a:cs typeface="Arial Narrow" charset="0"/>
              <a:sym typeface="PT Sans Narrow"/>
            </a:endParaRPr>
          </a:p>
        </p:txBody>
      </p:sp>
      <p:sp>
        <p:nvSpPr>
          <p:cNvPr id="16" name="Shape 21"/>
          <p:cNvSpPr txBox="1"/>
          <p:nvPr userDrawn="1"/>
        </p:nvSpPr>
        <p:spPr>
          <a:xfrm>
            <a:off x="-76567" y="3942751"/>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Presentation</a:t>
            </a:r>
            <a:endParaRPr lang="en" sz="1100" dirty="0">
              <a:solidFill>
                <a:schemeClr val="bg1"/>
              </a:solidFill>
              <a:latin typeface="+mn-lt"/>
              <a:ea typeface="Arial Narrow" charset="0"/>
              <a:cs typeface="Arial Narrow" charset="0"/>
              <a:sym typeface="PT Sans Narrow"/>
            </a:endParaRPr>
          </a:p>
        </p:txBody>
      </p:sp>
      <p:sp>
        <p:nvSpPr>
          <p:cNvPr id="17" name="Shape 22"/>
          <p:cNvSpPr txBox="1"/>
          <p:nvPr userDrawn="1"/>
        </p:nvSpPr>
        <p:spPr>
          <a:xfrm>
            <a:off x="-76567" y="1509684"/>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00</a:t>
            </a:r>
            <a:endParaRPr lang="en" sz="2000" dirty="0">
              <a:solidFill>
                <a:schemeClr val="bg1"/>
              </a:solidFill>
              <a:latin typeface="+mn-lt"/>
              <a:ea typeface="Arial Narrow" charset="0"/>
              <a:cs typeface="Arial Narrow" charset="0"/>
              <a:sym typeface="PT Sans Narrow"/>
            </a:endParaRPr>
          </a:p>
        </p:txBody>
      </p:sp>
      <p:sp>
        <p:nvSpPr>
          <p:cNvPr id="18" name="Shape 23"/>
          <p:cNvSpPr txBox="1"/>
          <p:nvPr userDrawn="1"/>
        </p:nvSpPr>
        <p:spPr>
          <a:xfrm>
            <a:off x="-76567" y="1906401"/>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Welcome</a:t>
            </a:r>
            <a:endParaRPr lang="en" sz="1100" dirty="0">
              <a:solidFill>
                <a:schemeClr val="bg1"/>
              </a:solidFill>
              <a:latin typeface="+mn-lt"/>
              <a:ea typeface="Arial Narrow" charset="0"/>
              <a:cs typeface="Arial Narrow" charset="0"/>
              <a:sym typeface="PT Sans Narrow"/>
            </a:endParaRPr>
          </a:p>
        </p:txBody>
      </p:sp>
      <p:sp>
        <p:nvSpPr>
          <p:cNvPr id="19" name="Shape 24"/>
          <p:cNvSpPr txBox="1"/>
          <p:nvPr userDrawn="1"/>
        </p:nvSpPr>
        <p:spPr>
          <a:xfrm>
            <a:off x="-76567" y="2188468"/>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05</a:t>
            </a:r>
            <a:endParaRPr lang="en" sz="2000" dirty="0">
              <a:solidFill>
                <a:schemeClr val="bg1"/>
              </a:solidFill>
              <a:latin typeface="+mn-lt"/>
              <a:ea typeface="Arial Narrow" charset="0"/>
              <a:cs typeface="Arial Narrow" charset="0"/>
              <a:sym typeface="PT Sans Narrow"/>
            </a:endParaRPr>
          </a:p>
        </p:txBody>
      </p:sp>
      <p:sp>
        <p:nvSpPr>
          <p:cNvPr id="20" name="Shape 25"/>
          <p:cNvSpPr txBox="1"/>
          <p:nvPr userDrawn="1"/>
        </p:nvSpPr>
        <p:spPr>
          <a:xfrm>
            <a:off x="-76567" y="2585185"/>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Sponsor</a:t>
            </a:r>
            <a:endParaRPr lang="en" sz="1100" dirty="0">
              <a:solidFill>
                <a:schemeClr val="bg1"/>
              </a:solidFill>
              <a:latin typeface="+mn-lt"/>
              <a:ea typeface="Arial Narrow" charset="0"/>
              <a:cs typeface="Arial Narrow" charset="0"/>
              <a:sym typeface="PT Sans Narrow"/>
            </a:endParaRPr>
          </a:p>
        </p:txBody>
      </p:sp>
      <p:sp>
        <p:nvSpPr>
          <p:cNvPr id="21" name="Shape 26"/>
          <p:cNvSpPr/>
          <p:nvPr userDrawn="1"/>
        </p:nvSpPr>
        <p:spPr>
          <a:xfrm>
            <a:off x="459033" y="1459268"/>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2" name="Shape 27"/>
          <p:cNvSpPr/>
          <p:nvPr userDrawn="1"/>
        </p:nvSpPr>
        <p:spPr>
          <a:xfrm>
            <a:off x="459033" y="2138052"/>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3" name="Shape 28"/>
          <p:cNvSpPr txBox="1"/>
          <p:nvPr userDrawn="1"/>
        </p:nvSpPr>
        <p:spPr>
          <a:xfrm>
            <a:off x="-76567" y="2867251"/>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2000" dirty="0" smtClean="0">
                <a:solidFill>
                  <a:schemeClr val="bg1"/>
                </a:solidFill>
                <a:latin typeface="+mn-lt"/>
                <a:ea typeface="Arial Narrow" charset="0"/>
                <a:cs typeface="Arial Narrow" charset="0"/>
                <a:sym typeface="PT Sans Narrow"/>
              </a:rPr>
              <a:t>6</a:t>
            </a:r>
            <a:r>
              <a:rPr lang="en" sz="2000" dirty="0" smtClean="0">
                <a:solidFill>
                  <a:schemeClr val="bg1"/>
                </a:solidFill>
                <a:latin typeface="+mn-lt"/>
                <a:ea typeface="Arial Narrow" charset="0"/>
                <a:cs typeface="Arial Narrow" charset="0"/>
                <a:sym typeface="PT Sans Narrow"/>
              </a:rPr>
              <a:t>:</a:t>
            </a:r>
            <a:r>
              <a:rPr lang="en-CA" sz="2000" dirty="0" smtClean="0">
                <a:solidFill>
                  <a:schemeClr val="bg1"/>
                </a:solidFill>
                <a:latin typeface="+mn-lt"/>
                <a:ea typeface="Arial Narrow" charset="0"/>
                <a:cs typeface="Arial Narrow" charset="0"/>
                <a:sym typeface="PT Sans Narrow"/>
              </a:rPr>
              <a:t>15</a:t>
            </a:r>
            <a:endParaRPr lang="en" sz="2000" dirty="0">
              <a:solidFill>
                <a:schemeClr val="bg1"/>
              </a:solidFill>
              <a:latin typeface="+mn-lt"/>
              <a:ea typeface="Arial Narrow" charset="0"/>
              <a:cs typeface="Arial Narrow" charset="0"/>
              <a:sym typeface="PT Sans Narrow"/>
            </a:endParaRPr>
          </a:p>
        </p:txBody>
      </p:sp>
      <p:sp>
        <p:nvSpPr>
          <p:cNvPr id="24" name="Shape 29"/>
          <p:cNvSpPr txBox="1"/>
          <p:nvPr userDrawn="1"/>
        </p:nvSpPr>
        <p:spPr>
          <a:xfrm>
            <a:off x="-76567" y="3263968"/>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CA" sz="1100" dirty="0" smtClean="0">
                <a:solidFill>
                  <a:schemeClr val="bg1"/>
                </a:solidFill>
                <a:latin typeface="+mn-lt"/>
                <a:ea typeface="Arial Narrow" charset="0"/>
                <a:cs typeface="Arial Narrow" charset="0"/>
                <a:sym typeface="PT Sans Narrow"/>
              </a:rPr>
              <a:t>Introductions</a:t>
            </a:r>
            <a:endParaRPr lang="en" sz="1100" dirty="0">
              <a:solidFill>
                <a:schemeClr val="bg1"/>
              </a:solidFill>
              <a:latin typeface="+mn-lt"/>
              <a:ea typeface="Arial Narrow" charset="0"/>
              <a:cs typeface="Arial Narrow" charset="0"/>
              <a:sym typeface="PT Sans Narrow"/>
            </a:endParaRPr>
          </a:p>
        </p:txBody>
      </p:sp>
      <p:sp>
        <p:nvSpPr>
          <p:cNvPr id="25" name="Shape 30"/>
          <p:cNvSpPr/>
          <p:nvPr userDrawn="1"/>
        </p:nvSpPr>
        <p:spPr>
          <a:xfrm>
            <a:off x="459033" y="2816835"/>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6" name="Shape 31"/>
          <p:cNvSpPr/>
          <p:nvPr userDrawn="1"/>
        </p:nvSpPr>
        <p:spPr>
          <a:xfrm>
            <a:off x="459033" y="3495617"/>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27" name="Shape 32"/>
          <p:cNvSpPr txBox="1"/>
          <p:nvPr userDrawn="1"/>
        </p:nvSpPr>
        <p:spPr>
          <a:xfrm>
            <a:off x="-76567" y="4224816"/>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 sz="2000" dirty="0" smtClean="0">
                <a:solidFill>
                  <a:schemeClr val="bg1"/>
                </a:solidFill>
                <a:latin typeface="+mn-lt"/>
                <a:ea typeface="Arial Narrow" charset="0"/>
                <a:cs typeface="Arial Narrow" charset="0"/>
                <a:sym typeface="PT Sans Narrow"/>
              </a:rPr>
              <a:t>7:</a:t>
            </a:r>
            <a:r>
              <a:rPr lang="en-CA" sz="2000" dirty="0" smtClean="0">
                <a:solidFill>
                  <a:schemeClr val="bg1"/>
                </a:solidFill>
                <a:latin typeface="+mn-lt"/>
                <a:ea typeface="Arial Narrow" charset="0"/>
                <a:cs typeface="Arial Narrow" charset="0"/>
                <a:sym typeface="PT Sans Narrow"/>
              </a:rPr>
              <a:t>00</a:t>
            </a:r>
            <a:endParaRPr lang="en" sz="2000" dirty="0">
              <a:solidFill>
                <a:schemeClr val="bg1"/>
              </a:solidFill>
              <a:latin typeface="+mn-lt"/>
              <a:ea typeface="Arial Narrow" charset="0"/>
              <a:cs typeface="Arial Narrow" charset="0"/>
              <a:sym typeface="PT Sans Narrow"/>
            </a:endParaRPr>
          </a:p>
        </p:txBody>
      </p:sp>
      <p:sp>
        <p:nvSpPr>
          <p:cNvPr id="28" name="Shape 33"/>
          <p:cNvSpPr txBox="1"/>
          <p:nvPr userDrawn="1"/>
        </p:nvSpPr>
        <p:spPr>
          <a:xfrm>
            <a:off x="-76567" y="4621533"/>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bg1"/>
                </a:solidFill>
                <a:latin typeface="+mn-lt"/>
                <a:ea typeface="Arial Narrow" charset="0"/>
                <a:cs typeface="Arial Narrow" charset="0"/>
                <a:sym typeface="PT Sans Narrow"/>
              </a:rPr>
              <a:t>Projects</a:t>
            </a:r>
          </a:p>
        </p:txBody>
      </p:sp>
      <p:sp>
        <p:nvSpPr>
          <p:cNvPr id="29" name="Shape 34"/>
          <p:cNvSpPr/>
          <p:nvPr userDrawn="1"/>
        </p:nvSpPr>
        <p:spPr>
          <a:xfrm>
            <a:off x="459033" y="4174400"/>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30" name="Shape 35"/>
          <p:cNvSpPr txBox="1"/>
          <p:nvPr userDrawn="1"/>
        </p:nvSpPr>
        <p:spPr>
          <a:xfrm>
            <a:off x="-76567" y="4903599"/>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 sz="2000" dirty="0" smtClean="0">
                <a:solidFill>
                  <a:schemeClr val="bg1"/>
                </a:solidFill>
                <a:latin typeface="+mn-lt"/>
                <a:ea typeface="Arial Narrow" charset="0"/>
                <a:cs typeface="Arial Narrow" charset="0"/>
                <a:sym typeface="PT Sans Narrow"/>
              </a:rPr>
              <a:t>7:</a:t>
            </a:r>
            <a:r>
              <a:rPr lang="en-CA" sz="2000" dirty="0" smtClean="0">
                <a:solidFill>
                  <a:schemeClr val="bg1"/>
                </a:solidFill>
                <a:latin typeface="+mn-lt"/>
                <a:ea typeface="Arial Narrow" charset="0"/>
                <a:cs typeface="Arial Narrow" charset="0"/>
                <a:sym typeface="PT Sans Narrow"/>
              </a:rPr>
              <a:t>15</a:t>
            </a:r>
            <a:endParaRPr lang="en" sz="2000" dirty="0">
              <a:solidFill>
                <a:schemeClr val="bg1"/>
              </a:solidFill>
              <a:latin typeface="+mn-lt"/>
              <a:ea typeface="Arial Narrow" charset="0"/>
              <a:cs typeface="Arial Narrow" charset="0"/>
              <a:sym typeface="PT Sans Narrow"/>
            </a:endParaRPr>
          </a:p>
        </p:txBody>
      </p:sp>
      <p:sp>
        <p:nvSpPr>
          <p:cNvPr id="31" name="Shape 36"/>
          <p:cNvSpPr txBox="1"/>
          <p:nvPr userDrawn="1"/>
        </p:nvSpPr>
        <p:spPr>
          <a:xfrm>
            <a:off x="-76567" y="5300316"/>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bg1"/>
                </a:solidFill>
                <a:latin typeface="+mn-lt"/>
                <a:ea typeface="Arial Narrow" charset="0"/>
                <a:cs typeface="Arial Narrow" charset="0"/>
                <a:sym typeface="PT Sans Narrow"/>
              </a:rPr>
              <a:t>Breakout!</a:t>
            </a:r>
          </a:p>
        </p:txBody>
      </p:sp>
      <p:sp>
        <p:nvSpPr>
          <p:cNvPr id="32" name="Shape 37"/>
          <p:cNvSpPr/>
          <p:nvPr userDrawn="1"/>
        </p:nvSpPr>
        <p:spPr>
          <a:xfrm>
            <a:off x="459033" y="4853183"/>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sp>
        <p:nvSpPr>
          <p:cNvPr id="33" name="Shape 38"/>
          <p:cNvSpPr txBox="1"/>
          <p:nvPr userDrawn="1"/>
        </p:nvSpPr>
        <p:spPr>
          <a:xfrm>
            <a:off x="-76567" y="5582381"/>
            <a:ext cx="1192800" cy="439600"/>
          </a:xfrm>
          <a:prstGeom prst="rect">
            <a:avLst/>
          </a:prstGeom>
          <a:noFill/>
          <a:ln>
            <a:noFill/>
          </a:ln>
        </p:spPr>
        <p:txBody>
          <a:bodyPr wrap="square" lIns="91425" tIns="91425" rIns="91425" bIns="91425" anchor="ctr" anchorCtr="0">
            <a:noAutofit/>
          </a:bodyPr>
          <a:lstStyle/>
          <a:p>
            <a:pPr lvl="0" algn="ctr" rtl="0">
              <a:spcBef>
                <a:spcPts val="0"/>
              </a:spcBef>
              <a:buNone/>
            </a:pPr>
            <a:r>
              <a:rPr lang="en" sz="2000" dirty="0" smtClean="0">
                <a:solidFill>
                  <a:schemeClr val="bg1"/>
                </a:solidFill>
                <a:latin typeface="+mn-lt"/>
                <a:ea typeface="Arial Narrow" charset="0"/>
                <a:cs typeface="Arial Narrow" charset="0"/>
                <a:sym typeface="PT Sans Narrow"/>
              </a:rPr>
              <a:t>8:</a:t>
            </a:r>
            <a:r>
              <a:rPr lang="en-CA" sz="2000" dirty="0" smtClean="0">
                <a:solidFill>
                  <a:schemeClr val="bg1"/>
                </a:solidFill>
                <a:latin typeface="+mn-lt"/>
                <a:ea typeface="Arial Narrow" charset="0"/>
                <a:cs typeface="Arial Narrow" charset="0"/>
                <a:sym typeface="PT Sans Narrow"/>
              </a:rPr>
              <a:t>15</a:t>
            </a:r>
            <a:endParaRPr lang="en" sz="2000" dirty="0">
              <a:solidFill>
                <a:schemeClr val="bg1"/>
              </a:solidFill>
              <a:latin typeface="+mn-lt"/>
              <a:ea typeface="Arial Narrow" charset="0"/>
              <a:cs typeface="Arial Narrow" charset="0"/>
              <a:sym typeface="PT Sans Narrow"/>
            </a:endParaRPr>
          </a:p>
        </p:txBody>
      </p:sp>
      <p:sp>
        <p:nvSpPr>
          <p:cNvPr id="34" name="Shape 39"/>
          <p:cNvSpPr txBox="1"/>
          <p:nvPr userDrawn="1"/>
        </p:nvSpPr>
        <p:spPr>
          <a:xfrm>
            <a:off x="-76567" y="5979100"/>
            <a:ext cx="1192800" cy="2576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bg1"/>
                </a:solidFill>
                <a:latin typeface="+mn-lt"/>
                <a:ea typeface="Arial Narrow" charset="0"/>
                <a:cs typeface="Arial Narrow" charset="0"/>
                <a:sym typeface="PT Sans Narrow"/>
              </a:rPr>
              <a:t>Cleanup</a:t>
            </a:r>
          </a:p>
        </p:txBody>
      </p:sp>
      <p:sp>
        <p:nvSpPr>
          <p:cNvPr id="35" name="Shape 40"/>
          <p:cNvSpPr/>
          <p:nvPr userDrawn="1"/>
        </p:nvSpPr>
        <p:spPr>
          <a:xfrm>
            <a:off x="459033" y="5531965"/>
            <a:ext cx="121600" cy="110233"/>
          </a:xfrm>
          <a:prstGeom prst="flowChartMerge">
            <a:avLst/>
          </a:prstGeom>
          <a:solidFill>
            <a:srgbClr val="FFFFFF"/>
          </a:solidFill>
          <a:ln w="9525" cap="flat" cmpd="sng">
            <a:solidFill>
              <a:schemeClr val="accent3">
                <a:lumMod val="50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200">
              <a:solidFill>
                <a:schemeClr val="bg1"/>
              </a:solidFill>
              <a:latin typeface="+mn-lt"/>
              <a:ea typeface="Arial Narrow" charset="0"/>
              <a:cs typeface="Arial Narrow" charset="0"/>
            </a:endParaRPr>
          </a:p>
        </p:txBody>
      </p:sp>
      <p:pic>
        <p:nvPicPr>
          <p:cNvPr id="36" name="Shape 9" descr="Black.png"/>
          <p:cNvPicPr preferRelativeResize="0"/>
          <p:nvPr userDrawn="1"/>
        </p:nvPicPr>
        <p:blipFill>
          <a:blip r:embed="rId14">
            <a:alphaModFix amt="50000"/>
            <a:duotone>
              <a:schemeClr val="accent1">
                <a:shade val="45000"/>
                <a:satMod val="135000"/>
              </a:schemeClr>
              <a:prstClr val="white"/>
            </a:duotone>
          </a:blip>
          <a:stretch>
            <a:fillRect/>
          </a:stretch>
        </p:blipFill>
        <p:spPr>
          <a:xfrm>
            <a:off x="500" y="0"/>
            <a:ext cx="12191500" cy="498133"/>
          </a:xfrm>
          <a:prstGeom prst="rect">
            <a:avLst/>
          </a:prstGeom>
          <a:noFill/>
          <a:ln w="19050" cap="flat" cmpd="sng">
            <a:noFill/>
            <a:prstDash val="solid"/>
            <a:round/>
            <a:headEnd type="none" w="med" len="med"/>
            <a:tailEnd type="none" w="med" len="med"/>
          </a:ln>
        </p:spPr>
      </p:pic>
      <p:grpSp>
        <p:nvGrpSpPr>
          <p:cNvPr id="39" name="Group 38"/>
          <p:cNvGrpSpPr/>
          <p:nvPr userDrawn="1"/>
        </p:nvGrpSpPr>
        <p:grpSpPr>
          <a:xfrm>
            <a:off x="200316" y="146521"/>
            <a:ext cx="684085" cy="669466"/>
            <a:chOff x="3634177" y="2080212"/>
            <a:chExt cx="966647" cy="945990"/>
          </a:xfrm>
        </p:grpSpPr>
        <p:sp>
          <p:nvSpPr>
            <p:cNvPr id="40" name="Shape 139"/>
            <p:cNvSpPr/>
            <p:nvPr/>
          </p:nvSpPr>
          <p:spPr>
            <a:xfrm>
              <a:off x="3634177" y="2080212"/>
              <a:ext cx="966647" cy="945990"/>
            </a:xfrm>
            <a:prstGeom prst="ellipse">
              <a:avLst/>
            </a:prstGeom>
            <a:solidFill>
              <a:schemeClr val="bg1"/>
            </a:solidFill>
            <a:ln w="38100"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92438" y="2231301"/>
              <a:ext cx="650124" cy="643812"/>
            </a:xfrm>
            <a:prstGeom prst="rect">
              <a:avLst/>
            </a:prstGeom>
          </p:spPr>
        </p:pic>
      </p:grpSp>
      <p:sp>
        <p:nvSpPr>
          <p:cNvPr id="42" name="Shape 12"/>
          <p:cNvSpPr txBox="1"/>
          <p:nvPr userDrawn="1"/>
        </p:nvSpPr>
        <p:spPr>
          <a:xfrm>
            <a:off x="6486882" y="87774"/>
            <a:ext cx="5203800" cy="304500"/>
          </a:xfrm>
          <a:prstGeom prst="rect">
            <a:avLst/>
          </a:prstGeom>
          <a:noFill/>
          <a:ln>
            <a:noFill/>
          </a:ln>
        </p:spPr>
        <p:txBody>
          <a:bodyPr wrap="square" lIns="91425" tIns="91425" rIns="91425" bIns="91425" anchor="ctr" anchorCtr="0">
            <a:noAutofit/>
          </a:bodyPr>
          <a:lstStyle/>
          <a:p>
            <a:pPr lvl="0" algn="r" rtl="0">
              <a:spcBef>
                <a:spcPts val="0"/>
              </a:spcBef>
              <a:buNone/>
            </a:pPr>
            <a:r>
              <a:rPr lang="en" sz="1200" dirty="0">
                <a:solidFill>
                  <a:srgbClr val="FFFFFF"/>
                </a:solidFill>
                <a:latin typeface="+mn-lt"/>
                <a:ea typeface="Arial Narrow" charset="0"/>
                <a:cs typeface="Arial Narrow" charset="0"/>
                <a:sym typeface="PT Sans Narrow"/>
              </a:rPr>
              <a:t>welcoming</a:t>
            </a:r>
            <a:r>
              <a:rPr lang="en" sz="1600" dirty="0">
                <a:solidFill>
                  <a:srgbClr val="FFFFFF"/>
                </a:solidFill>
                <a:latin typeface="+mn-lt"/>
                <a:ea typeface="Arial Narrow" charset="0"/>
                <a:cs typeface="Arial Narrow" charset="0"/>
                <a:sym typeface="PT Sans Narrow"/>
              </a:rPr>
              <a:t> </a:t>
            </a:r>
            <a:r>
              <a:rPr lang="en-CA" sz="1600" dirty="0" smtClean="0">
                <a:solidFill>
                  <a:srgbClr val="FFFFFF"/>
                </a:solidFill>
                <a:latin typeface="+mn-lt"/>
                <a:ea typeface="Arial Narrow" charset="0"/>
                <a:cs typeface="Arial Narrow" charset="0"/>
                <a:sym typeface="PT Sans Narrow"/>
              </a:rPr>
              <a:t>Justin</a:t>
            </a:r>
            <a:r>
              <a:rPr lang="en-CA" sz="1600" baseline="0" dirty="0" smtClean="0">
                <a:solidFill>
                  <a:srgbClr val="FFFFFF"/>
                </a:solidFill>
                <a:latin typeface="+mn-lt"/>
                <a:ea typeface="Arial Narrow" charset="0"/>
                <a:cs typeface="Arial Narrow" charset="0"/>
                <a:sym typeface="PT Sans Narrow"/>
              </a:rPr>
              <a:t> Watkins &amp; Karl Allen-</a:t>
            </a:r>
            <a:r>
              <a:rPr lang="en-CA" sz="1600" baseline="0" dirty="0" err="1" smtClean="0">
                <a:solidFill>
                  <a:srgbClr val="FFFFFF"/>
                </a:solidFill>
                <a:latin typeface="+mn-lt"/>
                <a:ea typeface="Arial Narrow" charset="0"/>
                <a:cs typeface="Arial Narrow" charset="0"/>
                <a:sym typeface="PT Sans Narrow"/>
              </a:rPr>
              <a:t>Muncey</a:t>
            </a:r>
            <a:endParaRPr lang="en" sz="1600" dirty="0">
              <a:solidFill>
                <a:srgbClr val="FFFFFF"/>
              </a:solidFill>
              <a:latin typeface="+mn-lt"/>
              <a:ea typeface="Arial Narrow" charset="0"/>
              <a:cs typeface="Arial Narrow" charset="0"/>
              <a:sym typeface="PT Sans Narrow"/>
            </a:endParaRPr>
          </a:p>
        </p:txBody>
      </p:sp>
      <p:sp>
        <p:nvSpPr>
          <p:cNvPr id="43" name="Shape 13"/>
          <p:cNvSpPr txBox="1"/>
          <p:nvPr userDrawn="1"/>
        </p:nvSpPr>
        <p:spPr>
          <a:xfrm>
            <a:off x="1039665" y="71983"/>
            <a:ext cx="4597932" cy="329700"/>
          </a:xfrm>
          <a:prstGeom prst="rect">
            <a:avLst/>
          </a:prstGeom>
          <a:noFill/>
          <a:ln>
            <a:noFill/>
          </a:ln>
        </p:spPr>
        <p:txBody>
          <a:bodyPr wrap="square" lIns="91425" tIns="91425" rIns="91425" bIns="91425" anchor="ctr" anchorCtr="0">
            <a:noAutofit/>
          </a:bodyPr>
          <a:lstStyle/>
          <a:p>
            <a:pPr lvl="0" rtl="0">
              <a:spcBef>
                <a:spcPts val="0"/>
              </a:spcBef>
              <a:buNone/>
            </a:pPr>
            <a:r>
              <a:rPr lang="en" sz="1600" dirty="0">
                <a:solidFill>
                  <a:srgbClr val="FFFFFF"/>
                </a:solidFill>
                <a:latin typeface="+mn-lt"/>
                <a:ea typeface="Arial Narrow" charset="0"/>
                <a:cs typeface="Arial Narrow" charset="0"/>
                <a:sym typeface="PT Sans Narrow"/>
              </a:rPr>
              <a:t>Civic Tech </a:t>
            </a:r>
            <a:r>
              <a:rPr lang="en-CA" sz="1600" dirty="0" smtClean="0">
                <a:solidFill>
                  <a:srgbClr val="FFFFFF"/>
                </a:solidFill>
                <a:latin typeface="+mn-lt"/>
                <a:ea typeface="Arial Narrow" charset="0"/>
                <a:cs typeface="Arial Narrow" charset="0"/>
                <a:sym typeface="PT Sans Narrow"/>
              </a:rPr>
              <a:t>Waterloo Region </a:t>
            </a:r>
            <a:r>
              <a:rPr lang="en" sz="1600" dirty="0" smtClean="0">
                <a:solidFill>
                  <a:schemeClr val="bg1"/>
                </a:solidFill>
                <a:latin typeface="+mn-lt"/>
                <a:ea typeface="Arial Narrow" charset="0"/>
                <a:cs typeface="Arial Narrow" charset="0"/>
                <a:sym typeface="PT Sans Narrow"/>
              </a:rPr>
              <a:t>• </a:t>
            </a:r>
            <a:r>
              <a:rPr lang="en" sz="1600" dirty="0">
                <a:solidFill>
                  <a:schemeClr val="bg1"/>
                </a:solidFill>
                <a:latin typeface="+mn-lt"/>
                <a:ea typeface="Arial Narrow" charset="0"/>
                <a:cs typeface="Arial Narrow" charset="0"/>
                <a:sym typeface="PT Sans Narrow"/>
              </a:rPr>
              <a:t>Sep </a:t>
            </a:r>
            <a:r>
              <a:rPr lang="en-CA" sz="1600" dirty="0" smtClean="0">
                <a:solidFill>
                  <a:schemeClr val="bg1"/>
                </a:solidFill>
                <a:latin typeface="+mn-lt"/>
                <a:ea typeface="Arial Narrow" charset="0"/>
                <a:cs typeface="Arial Narrow" charset="0"/>
                <a:sym typeface="PT Sans Narrow"/>
              </a:rPr>
              <a:t>26</a:t>
            </a:r>
            <a:r>
              <a:rPr lang="en" sz="1600" dirty="0" smtClean="0">
                <a:solidFill>
                  <a:schemeClr val="bg1"/>
                </a:solidFill>
                <a:latin typeface="+mn-lt"/>
                <a:ea typeface="Arial Narrow" charset="0"/>
                <a:cs typeface="Arial Narrow" charset="0"/>
                <a:sym typeface="PT Sans Narrow"/>
              </a:rPr>
              <a:t>, </a:t>
            </a:r>
            <a:r>
              <a:rPr lang="en" sz="1600" dirty="0">
                <a:solidFill>
                  <a:schemeClr val="bg1"/>
                </a:solidFill>
                <a:latin typeface="+mn-lt"/>
                <a:ea typeface="Arial Narrow" charset="0"/>
                <a:cs typeface="Arial Narrow" charset="0"/>
                <a:sym typeface="PT Sans Narrow"/>
              </a:rPr>
              <a:t>2017  </a:t>
            </a:r>
            <a:r>
              <a:rPr lang="en" sz="1600" dirty="0" err="1">
                <a:solidFill>
                  <a:srgbClr val="FFFFFF"/>
                </a:solidFill>
                <a:latin typeface="+mn-lt"/>
                <a:ea typeface="Arial Narrow" charset="0"/>
                <a:cs typeface="Arial Narrow" charset="0"/>
                <a:sym typeface="PT Sans Narrow"/>
              </a:rPr>
              <a:t>Hacknight</a:t>
            </a:r>
            <a:endParaRPr lang="en" sz="1600" dirty="0">
              <a:solidFill>
                <a:srgbClr val="FFFFFF"/>
              </a:solidFill>
              <a:latin typeface="+mn-lt"/>
              <a:ea typeface="Arial Narrow" charset="0"/>
              <a:cs typeface="Arial Narrow" charset="0"/>
              <a:sym typeface="PT Sans Narrow"/>
            </a:endParaRPr>
          </a:p>
        </p:txBody>
      </p:sp>
      <p:sp>
        <p:nvSpPr>
          <p:cNvPr id="45" name="Shape 14"/>
          <p:cNvSpPr txBox="1"/>
          <p:nvPr userDrawn="1"/>
        </p:nvSpPr>
        <p:spPr>
          <a:xfrm>
            <a:off x="4375532" y="6353465"/>
            <a:ext cx="7315149" cy="368010"/>
          </a:xfrm>
          <a:prstGeom prst="rect">
            <a:avLst/>
          </a:prstGeom>
          <a:noFill/>
          <a:ln>
            <a:noFill/>
          </a:ln>
        </p:spPr>
        <p:txBody>
          <a:bodyPr wrap="square" lIns="91425" tIns="91425" rIns="91425" bIns="91425" anchor="ctr" anchorCtr="0">
            <a:noAutofit/>
          </a:bodyPr>
          <a:lstStyle/>
          <a:p>
            <a:pPr lvl="0" algn="l" rtl="0">
              <a:spcBef>
                <a:spcPts val="0"/>
              </a:spcBef>
              <a:buNone/>
            </a:pPr>
            <a:r>
              <a:rPr lang="en" sz="1800" dirty="0">
                <a:solidFill>
                  <a:srgbClr val="FFFFFF"/>
                </a:solidFill>
                <a:latin typeface="Arial Narrow" charset="0"/>
                <a:ea typeface="Arial Narrow" charset="0"/>
                <a:cs typeface="Arial Narrow" charset="0"/>
                <a:sym typeface="PT Sans Narrow"/>
              </a:rPr>
              <a:t>SSID: </a:t>
            </a:r>
            <a:r>
              <a:rPr lang="en-CA" sz="1800" dirty="0" smtClean="0">
                <a:solidFill>
                  <a:srgbClr val="FFFFFF"/>
                </a:solidFill>
                <a:latin typeface="Arial Narrow" charset="0"/>
                <a:ea typeface="Arial Narrow" charset="0"/>
                <a:cs typeface="Arial Narrow" charset="0"/>
                <a:sym typeface="PT Sans Narrow"/>
              </a:rPr>
              <a:t>XXXXX </a:t>
            </a:r>
            <a:r>
              <a:rPr lang="en" sz="1800" dirty="0" smtClean="0">
                <a:solidFill>
                  <a:srgbClr val="FFFFFF"/>
                </a:solidFill>
                <a:latin typeface="Arial Narrow" charset="0"/>
                <a:ea typeface="Arial Narrow" charset="0"/>
                <a:cs typeface="Arial Narrow" charset="0"/>
                <a:sym typeface="PT Sans Narrow"/>
              </a:rPr>
              <a:t>/ </a:t>
            </a:r>
            <a:r>
              <a:rPr lang="en" sz="1800" dirty="0">
                <a:solidFill>
                  <a:srgbClr val="FFFFFF"/>
                </a:solidFill>
                <a:latin typeface="Arial Narrow" charset="0"/>
                <a:ea typeface="Arial Narrow" charset="0"/>
                <a:cs typeface="Arial Narrow" charset="0"/>
                <a:sym typeface="PT Sans Narrow"/>
              </a:rPr>
              <a:t>Username: </a:t>
            </a:r>
            <a:r>
              <a:rPr lang="en-CA" sz="1800" dirty="0" smtClean="0">
                <a:solidFill>
                  <a:srgbClr val="FFFFFF"/>
                </a:solidFill>
                <a:latin typeface="Arial Narrow" charset="0"/>
                <a:ea typeface="Arial Narrow" charset="0"/>
                <a:cs typeface="Arial Narrow" charset="0"/>
                <a:sym typeface="PT Sans Narrow"/>
              </a:rPr>
              <a:t>YYYYY</a:t>
            </a:r>
            <a:r>
              <a:rPr lang="en" sz="1800" dirty="0" smtClean="0">
                <a:solidFill>
                  <a:srgbClr val="FFFFFF"/>
                </a:solidFill>
                <a:latin typeface="Arial Narrow" charset="0"/>
                <a:ea typeface="Arial Narrow" charset="0"/>
                <a:cs typeface="Arial Narrow" charset="0"/>
                <a:sym typeface="PT Sans Narrow"/>
              </a:rPr>
              <a:t> </a:t>
            </a:r>
            <a:r>
              <a:rPr lang="en" sz="1800" dirty="0">
                <a:solidFill>
                  <a:srgbClr val="FFFFFF"/>
                </a:solidFill>
                <a:latin typeface="Arial Narrow" charset="0"/>
                <a:ea typeface="Arial Narrow" charset="0"/>
                <a:cs typeface="Arial Narrow" charset="0"/>
                <a:sym typeface="PT Sans Narrow"/>
              </a:rPr>
              <a:t>/ PW: </a:t>
            </a:r>
            <a:r>
              <a:rPr lang="en-CA" sz="1800" dirty="0" smtClean="0">
                <a:solidFill>
                  <a:srgbClr val="FFFFFF"/>
                </a:solidFill>
                <a:latin typeface="Arial Narrow" charset="0"/>
                <a:ea typeface="Arial Narrow" charset="0"/>
                <a:cs typeface="Arial Narrow" charset="0"/>
                <a:sym typeface="PT Sans Narrow"/>
              </a:rPr>
              <a:t>ZZZZZ</a:t>
            </a:r>
            <a:endParaRPr lang="en" sz="1800" dirty="0">
              <a:solidFill>
                <a:srgbClr val="FFFFFF"/>
              </a:solidFill>
              <a:latin typeface="Arial Narrow" charset="0"/>
              <a:ea typeface="Arial Narrow" charset="0"/>
              <a:cs typeface="Arial Narrow" charset="0"/>
              <a:sym typeface="PT Sans Narrow"/>
            </a:endParaRPr>
          </a:p>
        </p:txBody>
      </p:sp>
      <p:sp>
        <p:nvSpPr>
          <p:cNvPr id="6" name="Slide Number Placeholder 5"/>
          <p:cNvSpPr>
            <a:spLocks noGrp="1"/>
          </p:cNvSpPr>
          <p:nvPr>
            <p:ph type="sldNum" sz="quarter" idx="4"/>
          </p:nvPr>
        </p:nvSpPr>
        <p:spPr>
          <a:xfrm>
            <a:off x="11690681" y="6356350"/>
            <a:ext cx="400054" cy="365125"/>
          </a:xfrm>
          <a:prstGeom prst="rect">
            <a:avLst/>
          </a:prstGeom>
        </p:spPr>
        <p:txBody>
          <a:bodyPr vert="horz" lIns="91440" tIns="45720" rIns="91440" bIns="45720" rtlCol="0" anchor="ctr"/>
          <a:lstStyle>
            <a:lvl1pPr algn="r">
              <a:defRPr sz="1000">
                <a:solidFill>
                  <a:schemeClr val="bg1"/>
                </a:solidFill>
              </a:defRPr>
            </a:lvl1pPr>
          </a:lstStyle>
          <a:p>
            <a:fld id="{202EC017-7A8C-2443-BC48-C26C030DB581}" type="slidenum">
              <a:rPr lang="en-US" smtClean="0"/>
              <a:pPr/>
              <a:t>‹#›</a:t>
            </a:fld>
            <a:endParaRPr lang="en-US"/>
          </a:p>
        </p:txBody>
      </p:sp>
      <p:sp>
        <p:nvSpPr>
          <p:cNvPr id="46" name="Shape 41"/>
          <p:cNvSpPr txBox="1"/>
          <p:nvPr userDrawn="1"/>
        </p:nvSpPr>
        <p:spPr>
          <a:xfrm>
            <a:off x="1485677" y="6353465"/>
            <a:ext cx="1645342" cy="362700"/>
          </a:xfrm>
          <a:prstGeom prst="rect">
            <a:avLst/>
          </a:prstGeom>
          <a:noFill/>
          <a:ln>
            <a:noFill/>
          </a:ln>
        </p:spPr>
        <p:txBody>
          <a:bodyPr wrap="square" lIns="91425" tIns="91425" rIns="91425" bIns="91425" anchor="ctr" anchorCtr="0">
            <a:noAutofit/>
          </a:bodyPr>
          <a:lstStyle/>
          <a:p>
            <a:pPr lvl="0" rtl="0">
              <a:spcBef>
                <a:spcPts val="0"/>
              </a:spcBef>
              <a:buNone/>
            </a:pPr>
            <a:r>
              <a:rPr lang="en" sz="1800" b="1" dirty="0" err="1" smtClean="0">
                <a:solidFill>
                  <a:srgbClr val="FFFFFF"/>
                </a:solidFill>
                <a:latin typeface="+mn-lt"/>
                <a:ea typeface="Arial Narrow" charset="0"/>
                <a:cs typeface="Arial Narrow" charset="0"/>
                <a:sym typeface="PT Sans Narrow"/>
              </a:rPr>
              <a:t>CivicTech</a:t>
            </a:r>
            <a:r>
              <a:rPr lang="en-CA" sz="1800" b="1" dirty="0" smtClean="0">
                <a:solidFill>
                  <a:srgbClr val="FFFFFF"/>
                </a:solidFill>
                <a:latin typeface="+mn-lt"/>
                <a:ea typeface="Arial Narrow" charset="0"/>
                <a:cs typeface="Arial Narrow" charset="0"/>
                <a:sym typeface="PT Sans Narrow"/>
              </a:rPr>
              <a:t>WR</a:t>
            </a:r>
            <a:endParaRPr lang="en" sz="1800" b="1" dirty="0">
              <a:solidFill>
                <a:srgbClr val="FFFFFF"/>
              </a:solidFill>
              <a:latin typeface="+mn-lt"/>
              <a:ea typeface="Arial Narrow" charset="0"/>
              <a:cs typeface="Arial Narrow" charset="0"/>
              <a:sym typeface="PT Sans Narrow"/>
            </a:endParaRPr>
          </a:p>
        </p:txBody>
      </p:sp>
      <p:sp>
        <p:nvSpPr>
          <p:cNvPr id="47" name="Shape 44"/>
          <p:cNvSpPr txBox="1"/>
          <p:nvPr userDrawn="1"/>
        </p:nvSpPr>
        <p:spPr>
          <a:xfrm>
            <a:off x="1039665" y="6315500"/>
            <a:ext cx="257100" cy="304500"/>
          </a:xfrm>
          <a:prstGeom prst="rect">
            <a:avLst/>
          </a:prstGeom>
          <a:noFill/>
          <a:ln>
            <a:noFill/>
          </a:ln>
        </p:spPr>
        <p:txBody>
          <a:bodyPr wrap="square" lIns="91425" tIns="91425" rIns="91425" bIns="91425" anchor="ctr" anchorCtr="0">
            <a:noAutofit/>
          </a:bodyPr>
          <a:lstStyle/>
          <a:p>
            <a:pPr lvl="0" rtl="0">
              <a:spcBef>
                <a:spcPts val="0"/>
              </a:spcBef>
              <a:buNone/>
            </a:pPr>
            <a:r>
              <a:rPr lang="en" b="1" dirty="0">
                <a:solidFill>
                  <a:srgbClr val="FFFFFF"/>
                </a:solidFill>
                <a:latin typeface="+mn-lt"/>
                <a:ea typeface="Arial Narrow" charset="0"/>
                <a:cs typeface="Arial Narrow" charset="0"/>
                <a:sym typeface="PT Sans Narrow"/>
              </a:rPr>
              <a:t>@</a:t>
            </a:r>
          </a:p>
        </p:txBody>
      </p:sp>
      <p:sp>
        <p:nvSpPr>
          <p:cNvPr id="48" name="Shape 45"/>
          <p:cNvSpPr txBox="1"/>
          <p:nvPr userDrawn="1"/>
        </p:nvSpPr>
        <p:spPr>
          <a:xfrm>
            <a:off x="1228577" y="6492625"/>
            <a:ext cx="257100" cy="304500"/>
          </a:xfrm>
          <a:prstGeom prst="rect">
            <a:avLst/>
          </a:prstGeom>
          <a:noFill/>
          <a:ln>
            <a:noFill/>
          </a:ln>
        </p:spPr>
        <p:txBody>
          <a:bodyPr wrap="square" lIns="91425" tIns="91425" rIns="91425" bIns="91425" anchor="ctr" anchorCtr="0">
            <a:noAutofit/>
          </a:bodyPr>
          <a:lstStyle/>
          <a:p>
            <a:pPr lvl="0" rtl="0">
              <a:spcBef>
                <a:spcPts val="0"/>
              </a:spcBef>
              <a:buNone/>
            </a:pPr>
            <a:r>
              <a:rPr lang="en" sz="1400" b="1">
                <a:solidFill>
                  <a:srgbClr val="FFFFFF"/>
                </a:solidFill>
                <a:latin typeface="+mn-lt"/>
                <a:ea typeface="Arial Narrow" charset="0"/>
                <a:cs typeface="Arial Narrow" charset="0"/>
                <a:sym typeface="PT Sans Narrow"/>
              </a:rPr>
              <a:t>#</a:t>
            </a:r>
          </a:p>
        </p:txBody>
      </p:sp>
      <p:cxnSp>
        <p:nvCxnSpPr>
          <p:cNvPr id="49" name="Shape 46"/>
          <p:cNvCxnSpPr/>
          <p:nvPr userDrawn="1"/>
        </p:nvCxnSpPr>
        <p:spPr>
          <a:xfrm rot="10800000" flipH="1">
            <a:off x="1180082" y="6459287"/>
            <a:ext cx="168900" cy="256800"/>
          </a:xfrm>
          <a:prstGeom prst="straightConnector1">
            <a:avLst/>
          </a:prstGeom>
          <a:noFill/>
          <a:ln w="9525" cap="flat" cmpd="sng">
            <a:solidFill>
              <a:srgbClr val="FFFFFF"/>
            </a:solidFill>
            <a:prstDash val="solid"/>
            <a:round/>
            <a:headEnd type="none" w="lg" len="lg"/>
            <a:tailEnd type="none" w="lg" len="lg"/>
          </a:ln>
        </p:spPr>
      </p:cxnSp>
      <p:pic>
        <p:nvPicPr>
          <p:cNvPr id="50" name="Picture 49"/>
          <p:cNvPicPr>
            <a:picLocks noChangeAspect="1"/>
          </p:cNvPicPr>
          <p:nvPr userDrawn="1"/>
        </p:nvPicPr>
        <p:blipFill rotWithShape="1">
          <a:blip r:embed="rId16"/>
          <a:srcRect l="22988" t="9328" r="22168" b="9070"/>
          <a:stretch/>
        </p:blipFill>
        <p:spPr>
          <a:xfrm>
            <a:off x="3975478" y="6397301"/>
            <a:ext cx="360000" cy="301298"/>
          </a:xfrm>
          <a:prstGeom prst="rect">
            <a:avLst/>
          </a:prstGeom>
        </p:spPr>
      </p:pic>
      <p:pic>
        <p:nvPicPr>
          <p:cNvPr id="51" name="Picture 50"/>
          <p:cNvPicPr>
            <a:picLocks noChangeAspect="1"/>
          </p:cNvPicPr>
          <p:nvPr userDrawn="1"/>
        </p:nvPicPr>
        <p:blipFill>
          <a:blip r:embed="rId17"/>
          <a:stretch>
            <a:fillRect/>
          </a:stretch>
        </p:blipFill>
        <p:spPr>
          <a:xfrm>
            <a:off x="343368" y="6353465"/>
            <a:ext cx="360000" cy="360000"/>
          </a:xfrm>
          <a:prstGeom prst="rect">
            <a:avLst/>
          </a:prstGeom>
        </p:spPr>
      </p:pic>
    </p:spTree>
    <p:extLst>
      <p:ext uri="{BB962C8B-B14F-4D97-AF65-F5344CB8AC3E}">
        <p14:creationId xmlns:p14="http://schemas.microsoft.com/office/powerpoint/2010/main" val="55311886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9" r:id="rId3"/>
    <p:sldLayoutId id="2147483650" r:id="rId4"/>
    <p:sldLayoutId id="2147483654" r:id="rId5"/>
    <p:sldLayoutId id="2147483652" r:id="rId6"/>
    <p:sldLayoutId id="2147483653" r:id="rId7"/>
    <p:sldLayoutId id="2147483655" r:id="rId8"/>
    <p:sldLayoutId id="2147483656" r:id="rId9"/>
    <p:sldLayoutId id="2147483657" r:id="rId10"/>
    <p:sldLayoutId id="21474836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37.png"/><Relationship Id="rId13" Type="http://schemas.openxmlformats.org/officeDocument/2006/relationships/image" Target="../media/image38.tiff"/><Relationship Id="rId14" Type="http://schemas.openxmlformats.org/officeDocument/2006/relationships/image" Target="../media/image39.tiff"/><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1" Type="http://schemas.openxmlformats.org/officeDocument/2006/relationships/image" Target="../media/image40.tiff"/><Relationship Id="rId12" Type="http://schemas.openxmlformats.org/officeDocument/2006/relationships/hyperlink" Target="https://www.facebook.com/CivicTechWR" TargetMode="External"/><Relationship Id="rId13" Type="http://schemas.openxmlformats.org/officeDocument/2006/relationships/hyperlink" Target="https://twitter.com/civictechwr" TargetMode="External"/><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tiff"/><Relationship Id="rId5" Type="http://schemas.openxmlformats.org/officeDocument/2006/relationships/image" Target="../media/image20.jpg"/><Relationship Id="rId6" Type="http://schemas.openxmlformats.org/officeDocument/2006/relationships/image" Target="../media/image21.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1513600" y="983001"/>
            <a:ext cx="3182800" cy="3496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6" name="Shape 96"/>
          <p:cNvSpPr/>
          <p:nvPr/>
        </p:nvSpPr>
        <p:spPr>
          <a:xfrm>
            <a:off x="5018792" y="983001"/>
            <a:ext cx="3182800" cy="3496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7" name="Shape 97"/>
          <p:cNvSpPr/>
          <p:nvPr/>
        </p:nvSpPr>
        <p:spPr>
          <a:xfrm>
            <a:off x="8524000" y="983000"/>
            <a:ext cx="3182800" cy="4892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99" name="Shape 99"/>
          <p:cNvSpPr txBox="1"/>
          <p:nvPr/>
        </p:nvSpPr>
        <p:spPr>
          <a:xfrm>
            <a:off x="1513600" y="2538833"/>
            <a:ext cx="3182800" cy="4896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Have some dinner</a:t>
            </a:r>
          </a:p>
        </p:txBody>
      </p:sp>
      <p:pic>
        <p:nvPicPr>
          <p:cNvPr id="101" name="Shape 101" descr="slack-symbol-w.png"/>
          <p:cNvPicPr preferRelativeResize="0"/>
          <p:nvPr/>
        </p:nvPicPr>
        <p:blipFill>
          <a:blip r:embed="rId3">
            <a:alphaModFix/>
          </a:blip>
          <a:stretch>
            <a:fillRect/>
          </a:stretch>
        </p:blipFill>
        <p:spPr>
          <a:xfrm>
            <a:off x="9652868" y="1410234"/>
            <a:ext cx="925065" cy="925065"/>
          </a:xfrm>
          <a:prstGeom prst="rect">
            <a:avLst/>
          </a:prstGeom>
          <a:noFill/>
          <a:ln>
            <a:noFill/>
          </a:ln>
        </p:spPr>
      </p:pic>
      <p:sp>
        <p:nvSpPr>
          <p:cNvPr id="103" name="Shape 103"/>
          <p:cNvSpPr txBox="1"/>
          <p:nvPr/>
        </p:nvSpPr>
        <p:spPr>
          <a:xfrm>
            <a:off x="8524000" y="2499633"/>
            <a:ext cx="3182800" cy="5680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Join our Slack</a:t>
            </a:r>
          </a:p>
        </p:txBody>
      </p:sp>
      <p:pic>
        <p:nvPicPr>
          <p:cNvPr id="105" name="Shape 105" descr="pizza.png"/>
          <p:cNvPicPr preferRelativeResize="0"/>
          <p:nvPr/>
        </p:nvPicPr>
        <p:blipFill>
          <a:blip r:embed="rId4">
            <a:alphaModFix/>
          </a:blip>
          <a:stretch>
            <a:fillRect/>
          </a:stretch>
        </p:blipFill>
        <p:spPr>
          <a:xfrm>
            <a:off x="2681068" y="1429534"/>
            <a:ext cx="886465" cy="886465"/>
          </a:xfrm>
          <a:prstGeom prst="rect">
            <a:avLst/>
          </a:prstGeom>
          <a:noFill/>
          <a:ln>
            <a:noFill/>
          </a:ln>
        </p:spPr>
      </p:pic>
      <p:sp>
        <p:nvSpPr>
          <p:cNvPr id="106" name="Shape 106"/>
          <p:cNvSpPr txBox="1"/>
          <p:nvPr/>
        </p:nvSpPr>
        <p:spPr>
          <a:xfrm>
            <a:off x="9052233" y="3363233"/>
            <a:ext cx="2654400" cy="568000"/>
          </a:xfrm>
          <a:prstGeom prst="rect">
            <a:avLst/>
          </a:prstGeom>
          <a:noFill/>
          <a:ln>
            <a:noFill/>
          </a:ln>
        </p:spPr>
        <p:txBody>
          <a:bodyPr wrap="square" lIns="121900" tIns="121900" rIns="121900" bIns="121900" anchor="ctr" anchorCtr="0">
            <a:noAutofit/>
          </a:bodyPr>
          <a:lstStyle/>
          <a:p>
            <a:r>
              <a:rPr lang="en" sz="2000" dirty="0">
                <a:solidFill>
                  <a:srgbClr val="FFFFFF"/>
                </a:solidFill>
                <a:ea typeface="Arial" charset="0"/>
                <a:cs typeface="Arial" charset="0"/>
                <a:sym typeface="PT Sans"/>
              </a:rPr>
              <a:t>Visit </a:t>
            </a:r>
            <a:r>
              <a:rPr lang="en" sz="2000" dirty="0">
                <a:solidFill>
                  <a:srgbClr val="CFE2F3"/>
                </a:solidFill>
                <a:ea typeface="Arial" charset="0"/>
                <a:cs typeface="Arial" charset="0"/>
                <a:sym typeface="PT Sans"/>
              </a:rPr>
              <a:t>http://</a:t>
            </a:r>
            <a:r>
              <a:rPr lang="en" sz="2000" dirty="0" err="1">
                <a:solidFill>
                  <a:srgbClr val="CFE2F3"/>
                </a:solidFill>
                <a:ea typeface="Arial" charset="0"/>
                <a:cs typeface="Arial" charset="0"/>
                <a:sym typeface="PT Sans"/>
              </a:rPr>
              <a:t>civte</a:t>
            </a:r>
            <a:r>
              <a:rPr lang="en-CA" sz="2000" dirty="0">
                <a:solidFill>
                  <a:srgbClr val="CFE2F3"/>
                </a:solidFill>
                <a:ea typeface="Arial" charset="0"/>
                <a:cs typeface="Arial" charset="0"/>
                <a:sym typeface="PT Sans"/>
              </a:rPr>
              <a:t>.</a:t>
            </a:r>
            <a:r>
              <a:rPr lang="en" sz="2000" dirty="0" err="1">
                <a:solidFill>
                  <a:srgbClr val="CFE2F3"/>
                </a:solidFill>
                <a:ea typeface="Arial" charset="0"/>
                <a:cs typeface="Arial" charset="0"/>
                <a:sym typeface="PT Sans"/>
              </a:rPr>
              <a:t>ch</a:t>
            </a:r>
            <a:endParaRPr lang="en" sz="2000" dirty="0">
              <a:solidFill>
                <a:srgbClr val="CFE2F3"/>
              </a:solidFill>
              <a:ea typeface="Arial" charset="0"/>
              <a:cs typeface="Arial" charset="0"/>
              <a:sym typeface="PT Sans"/>
            </a:endParaRPr>
          </a:p>
        </p:txBody>
      </p:sp>
      <p:sp>
        <p:nvSpPr>
          <p:cNvPr id="107" name="Shape 107"/>
          <p:cNvSpPr txBox="1"/>
          <p:nvPr/>
        </p:nvSpPr>
        <p:spPr>
          <a:xfrm>
            <a:off x="9052333" y="3769633"/>
            <a:ext cx="2654400" cy="568000"/>
          </a:xfrm>
          <a:prstGeom prst="rect">
            <a:avLst/>
          </a:prstGeom>
          <a:noFill/>
          <a:ln>
            <a:noFill/>
          </a:ln>
        </p:spPr>
        <p:txBody>
          <a:bodyPr wrap="square" lIns="121900" tIns="121900" rIns="121900" bIns="121900" anchor="ctr" anchorCtr="0">
            <a:noAutofit/>
          </a:bodyPr>
          <a:lstStyle/>
          <a:p>
            <a:r>
              <a:rPr lang="en" sz="2000" dirty="0">
                <a:solidFill>
                  <a:srgbClr val="FFFFFF"/>
                </a:solidFill>
                <a:ea typeface="Arial" charset="0"/>
                <a:cs typeface="Arial" charset="0"/>
                <a:sym typeface="PT Sans"/>
              </a:rPr>
              <a:t>Click “</a:t>
            </a:r>
            <a:r>
              <a:rPr lang="en-CA" sz="2000" dirty="0">
                <a:solidFill>
                  <a:srgbClr val="FFFFFF"/>
                </a:solidFill>
                <a:ea typeface="Arial" charset="0"/>
                <a:cs typeface="Arial" charset="0"/>
                <a:sym typeface="PT Sans"/>
              </a:rPr>
              <a:t>Slack</a:t>
            </a:r>
            <a:r>
              <a:rPr lang="en" sz="2000" dirty="0">
                <a:solidFill>
                  <a:srgbClr val="FFFFFF"/>
                </a:solidFill>
                <a:ea typeface="Arial" charset="0"/>
                <a:cs typeface="Arial" charset="0"/>
                <a:sym typeface="PT Sans"/>
              </a:rPr>
              <a:t>”</a:t>
            </a:r>
          </a:p>
        </p:txBody>
      </p:sp>
      <p:sp>
        <p:nvSpPr>
          <p:cNvPr id="108" name="Shape 108"/>
          <p:cNvSpPr txBox="1"/>
          <p:nvPr/>
        </p:nvSpPr>
        <p:spPr>
          <a:xfrm>
            <a:off x="9052333" y="4176033"/>
            <a:ext cx="2654400" cy="568000"/>
          </a:xfrm>
          <a:prstGeom prst="rect">
            <a:avLst/>
          </a:prstGeom>
          <a:noFill/>
          <a:ln>
            <a:noFill/>
          </a:ln>
        </p:spPr>
        <p:txBody>
          <a:bodyPr wrap="square" lIns="121900" tIns="121900" rIns="121900" bIns="121900" anchor="ctr" anchorCtr="0">
            <a:noAutofit/>
          </a:bodyPr>
          <a:lstStyle/>
          <a:p>
            <a:r>
              <a:rPr lang="en-CA" sz="2000" dirty="0">
                <a:solidFill>
                  <a:srgbClr val="FFFFFF"/>
                </a:solidFill>
                <a:ea typeface="Arial" charset="0"/>
                <a:cs typeface="Arial" charset="0"/>
                <a:sym typeface="PT Sans"/>
              </a:rPr>
              <a:t>Submit e-mail</a:t>
            </a:r>
            <a:endParaRPr lang="en" sz="2000" dirty="0">
              <a:solidFill>
                <a:srgbClr val="FFFFFF"/>
              </a:solidFill>
              <a:ea typeface="Arial" charset="0"/>
              <a:cs typeface="Arial" charset="0"/>
              <a:sym typeface="PT Sans"/>
            </a:endParaRPr>
          </a:p>
        </p:txBody>
      </p:sp>
      <p:sp>
        <p:nvSpPr>
          <p:cNvPr id="109" name="Shape 109"/>
          <p:cNvSpPr txBox="1"/>
          <p:nvPr/>
        </p:nvSpPr>
        <p:spPr>
          <a:xfrm>
            <a:off x="9052333" y="4582433"/>
            <a:ext cx="2654400" cy="568000"/>
          </a:xfrm>
          <a:prstGeom prst="rect">
            <a:avLst/>
          </a:prstGeom>
          <a:noFill/>
          <a:ln>
            <a:noFill/>
          </a:ln>
        </p:spPr>
        <p:txBody>
          <a:bodyPr wrap="square" lIns="121900" tIns="121900" rIns="121900" bIns="121900" anchor="ctr" anchorCtr="0">
            <a:noAutofit/>
          </a:bodyPr>
          <a:lstStyle/>
          <a:p>
            <a:r>
              <a:rPr lang="en" sz="2000" dirty="0">
                <a:solidFill>
                  <a:srgbClr val="FFFFFF"/>
                </a:solidFill>
                <a:ea typeface="Arial" charset="0"/>
                <a:cs typeface="Arial" charset="0"/>
                <a:sym typeface="PT Sans"/>
              </a:rPr>
              <a:t>Boom!</a:t>
            </a:r>
          </a:p>
        </p:txBody>
      </p:sp>
      <p:pic>
        <p:nvPicPr>
          <p:cNvPr id="110" name="Shape 110" descr="number-1.png"/>
          <p:cNvPicPr preferRelativeResize="0"/>
          <p:nvPr/>
        </p:nvPicPr>
        <p:blipFill>
          <a:blip r:embed="rId5">
            <a:alphaModFix/>
          </a:blip>
          <a:stretch>
            <a:fillRect/>
          </a:stretch>
        </p:blipFill>
        <p:spPr>
          <a:xfrm>
            <a:off x="8785301" y="3513767"/>
            <a:ext cx="266932" cy="266932"/>
          </a:xfrm>
          <a:prstGeom prst="rect">
            <a:avLst/>
          </a:prstGeom>
          <a:noFill/>
          <a:ln>
            <a:noFill/>
          </a:ln>
        </p:spPr>
      </p:pic>
      <p:pic>
        <p:nvPicPr>
          <p:cNvPr id="111" name="Shape 111" descr="number-2.png"/>
          <p:cNvPicPr preferRelativeResize="0"/>
          <p:nvPr/>
        </p:nvPicPr>
        <p:blipFill>
          <a:blip r:embed="rId6">
            <a:alphaModFix/>
          </a:blip>
          <a:stretch>
            <a:fillRect/>
          </a:stretch>
        </p:blipFill>
        <p:spPr>
          <a:xfrm>
            <a:off x="8785301" y="3920167"/>
            <a:ext cx="266932" cy="266932"/>
          </a:xfrm>
          <a:prstGeom prst="rect">
            <a:avLst/>
          </a:prstGeom>
          <a:noFill/>
          <a:ln>
            <a:noFill/>
          </a:ln>
        </p:spPr>
      </p:pic>
      <p:pic>
        <p:nvPicPr>
          <p:cNvPr id="112" name="Shape 112" descr="number-3.png"/>
          <p:cNvPicPr preferRelativeResize="0"/>
          <p:nvPr/>
        </p:nvPicPr>
        <p:blipFill>
          <a:blip r:embed="rId7">
            <a:alphaModFix/>
          </a:blip>
          <a:stretch>
            <a:fillRect/>
          </a:stretch>
        </p:blipFill>
        <p:spPr>
          <a:xfrm>
            <a:off x="8785301" y="4326567"/>
            <a:ext cx="266932" cy="266932"/>
          </a:xfrm>
          <a:prstGeom prst="rect">
            <a:avLst/>
          </a:prstGeom>
          <a:noFill/>
          <a:ln>
            <a:noFill/>
          </a:ln>
        </p:spPr>
      </p:pic>
      <p:pic>
        <p:nvPicPr>
          <p:cNvPr id="113" name="Shape 113" descr="number-4.png"/>
          <p:cNvPicPr preferRelativeResize="0"/>
          <p:nvPr/>
        </p:nvPicPr>
        <p:blipFill>
          <a:blip r:embed="rId8">
            <a:alphaModFix/>
          </a:blip>
          <a:stretch>
            <a:fillRect/>
          </a:stretch>
        </p:blipFill>
        <p:spPr>
          <a:xfrm>
            <a:off x="8785301" y="4732967"/>
            <a:ext cx="266932" cy="266932"/>
          </a:xfrm>
          <a:prstGeom prst="rect">
            <a:avLst/>
          </a:prstGeom>
          <a:noFill/>
          <a:ln>
            <a:noFill/>
          </a:ln>
        </p:spPr>
      </p:pic>
      <p:pic>
        <p:nvPicPr>
          <p:cNvPr id="115" name="Shape 115" descr="chair-w.png"/>
          <p:cNvPicPr preferRelativeResize="0"/>
          <p:nvPr/>
        </p:nvPicPr>
        <p:blipFill>
          <a:blip r:embed="rId9">
            <a:alphaModFix/>
          </a:blip>
          <a:stretch>
            <a:fillRect/>
          </a:stretch>
        </p:blipFill>
        <p:spPr>
          <a:xfrm>
            <a:off x="6115701" y="1432001"/>
            <a:ext cx="968665" cy="968665"/>
          </a:xfrm>
          <a:prstGeom prst="rect">
            <a:avLst/>
          </a:prstGeom>
          <a:noFill/>
          <a:ln>
            <a:noFill/>
          </a:ln>
        </p:spPr>
      </p:pic>
      <p:sp>
        <p:nvSpPr>
          <p:cNvPr id="117" name="Shape 117"/>
          <p:cNvSpPr txBox="1"/>
          <p:nvPr/>
        </p:nvSpPr>
        <p:spPr>
          <a:xfrm>
            <a:off x="5023367" y="2538833"/>
            <a:ext cx="3182800" cy="4896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Grab a seat</a:t>
            </a:r>
          </a:p>
        </p:txBody>
      </p:sp>
      <p:sp>
        <p:nvSpPr>
          <p:cNvPr id="118" name="Shape 118"/>
          <p:cNvSpPr txBox="1"/>
          <p:nvPr/>
        </p:nvSpPr>
        <p:spPr>
          <a:xfrm>
            <a:off x="5171201" y="3312433"/>
            <a:ext cx="2818967" cy="824000"/>
          </a:xfrm>
          <a:prstGeom prst="rect">
            <a:avLst/>
          </a:prstGeom>
          <a:noFill/>
          <a:ln>
            <a:noFill/>
          </a:ln>
        </p:spPr>
        <p:txBody>
          <a:bodyPr wrap="square" lIns="121900" tIns="121900" rIns="121900" bIns="121900" anchor="ctr" anchorCtr="0">
            <a:noAutofit/>
          </a:bodyPr>
          <a:lstStyle/>
          <a:p>
            <a:pPr algn="ctr"/>
            <a:r>
              <a:rPr lang="en" sz="2000" dirty="0" err="1">
                <a:solidFill>
                  <a:srgbClr val="FFFFFF"/>
                </a:solidFill>
                <a:ea typeface="Arial" charset="0"/>
                <a:cs typeface="Arial" charset="0"/>
                <a:sym typeface="PT Sans"/>
              </a:rPr>
              <a:t>WiFi</a:t>
            </a:r>
            <a:r>
              <a:rPr lang="en" sz="2000" dirty="0">
                <a:solidFill>
                  <a:srgbClr val="FFFFFF"/>
                </a:solidFill>
                <a:ea typeface="Arial" charset="0"/>
                <a:cs typeface="Arial" charset="0"/>
                <a:sym typeface="PT Sans"/>
              </a:rPr>
              <a:t> connection information is in the bottom-right corner</a:t>
            </a:r>
          </a:p>
        </p:txBody>
      </p:sp>
      <p:sp>
        <p:nvSpPr>
          <p:cNvPr id="119" name="Shape 119"/>
          <p:cNvSpPr txBox="1"/>
          <p:nvPr/>
        </p:nvSpPr>
        <p:spPr>
          <a:xfrm>
            <a:off x="1668367" y="3312433"/>
            <a:ext cx="2818967" cy="824000"/>
          </a:xfrm>
          <a:prstGeom prst="rect">
            <a:avLst/>
          </a:prstGeom>
          <a:noFill/>
          <a:ln>
            <a:noFill/>
          </a:ln>
        </p:spPr>
        <p:txBody>
          <a:bodyPr wrap="square" lIns="121900" tIns="121900" rIns="121900" bIns="121900" anchor="ctr" anchorCtr="0">
            <a:noAutofit/>
          </a:bodyPr>
          <a:lstStyle/>
          <a:p>
            <a:pPr algn="ctr"/>
            <a:r>
              <a:rPr lang="en" sz="2000" dirty="0">
                <a:solidFill>
                  <a:srgbClr val="FFFFFF"/>
                </a:solidFill>
                <a:ea typeface="Arial" charset="0"/>
                <a:cs typeface="Arial" charset="0"/>
                <a:sym typeface="PT Sans"/>
              </a:rPr>
              <a:t>Vegetarian options available</a:t>
            </a:r>
          </a:p>
        </p:txBody>
      </p:sp>
      <p:sp>
        <p:nvSpPr>
          <p:cNvPr id="123" name="Shape 123"/>
          <p:cNvSpPr/>
          <p:nvPr/>
        </p:nvSpPr>
        <p:spPr>
          <a:xfrm>
            <a:off x="1543067" y="4734835"/>
            <a:ext cx="6629600" cy="1140000"/>
          </a:xfrm>
          <a:prstGeom prst="roundRect">
            <a:avLst>
              <a:gd name="adj" fmla="val 13974"/>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124" name="Shape 124"/>
          <p:cNvSpPr txBox="1"/>
          <p:nvPr/>
        </p:nvSpPr>
        <p:spPr>
          <a:xfrm>
            <a:off x="1572800" y="4875567"/>
            <a:ext cx="6629600" cy="489600"/>
          </a:xfrm>
          <a:prstGeom prst="rect">
            <a:avLst/>
          </a:prstGeom>
          <a:noFill/>
          <a:ln>
            <a:noFill/>
          </a:ln>
        </p:spPr>
        <p:txBody>
          <a:bodyPr wrap="square" lIns="121900" tIns="121900" rIns="121900" bIns="121900" anchor="ctr" anchorCtr="0">
            <a:noAutofit/>
          </a:bodyPr>
          <a:lstStyle/>
          <a:p>
            <a:pPr algn="ctr"/>
            <a:r>
              <a:rPr lang="en" sz="2400" b="1" dirty="0">
                <a:solidFill>
                  <a:srgbClr val="FFFFFF"/>
                </a:solidFill>
                <a:ea typeface="Arial" charset="0"/>
                <a:cs typeface="Arial" charset="0"/>
                <a:sym typeface="PT Sans"/>
              </a:rPr>
              <a:t>First time? Have any questions?</a:t>
            </a:r>
          </a:p>
        </p:txBody>
      </p:sp>
      <p:sp>
        <p:nvSpPr>
          <p:cNvPr id="125" name="Shape 125"/>
          <p:cNvSpPr txBox="1"/>
          <p:nvPr/>
        </p:nvSpPr>
        <p:spPr>
          <a:xfrm>
            <a:off x="1532900" y="5242833"/>
            <a:ext cx="6629600" cy="568000"/>
          </a:xfrm>
          <a:prstGeom prst="rect">
            <a:avLst/>
          </a:prstGeom>
          <a:noFill/>
          <a:ln>
            <a:noFill/>
          </a:ln>
        </p:spPr>
        <p:txBody>
          <a:bodyPr wrap="square" lIns="121900" tIns="121900" rIns="121900" bIns="121900" anchor="ctr" anchorCtr="0">
            <a:noAutofit/>
          </a:bodyPr>
          <a:lstStyle/>
          <a:p>
            <a:pPr algn="ctr"/>
            <a:r>
              <a:rPr lang="en" sz="2000" dirty="0">
                <a:solidFill>
                  <a:srgbClr val="FFFFFF"/>
                </a:solidFill>
                <a:ea typeface="Arial" charset="0"/>
                <a:cs typeface="Arial" charset="0"/>
                <a:sym typeface="PT Sans"/>
              </a:rPr>
              <a:t>Find an organizer! We’re wearing name tags.</a:t>
            </a:r>
          </a:p>
        </p:txBody>
      </p:sp>
      <p:sp>
        <p:nvSpPr>
          <p:cNvPr id="2" name="Oval 1"/>
          <p:cNvSpPr/>
          <p:nvPr/>
        </p:nvSpPr>
        <p:spPr>
          <a:xfrm>
            <a:off x="846667" y="1016867"/>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42514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5" name="Shape 265"/>
          <p:cNvSpPr txBox="1"/>
          <p:nvPr/>
        </p:nvSpPr>
        <p:spPr>
          <a:xfrm>
            <a:off x="5308632" y="3420800"/>
            <a:ext cx="3554000" cy="568000"/>
          </a:xfrm>
          <a:prstGeom prst="rect">
            <a:avLst/>
          </a:prstGeom>
          <a:noFill/>
          <a:ln>
            <a:noFill/>
          </a:ln>
        </p:spPr>
        <p:txBody>
          <a:bodyPr wrap="square" lIns="121900" tIns="121900" rIns="121900" bIns="121900" anchor="ctr" anchorCtr="0">
            <a:noAutofit/>
          </a:bodyPr>
          <a:lstStyle/>
          <a:p>
            <a:r>
              <a:rPr lang="en" sz="2000" b="1" u="sng">
                <a:solidFill>
                  <a:srgbClr val="FFFFFF"/>
                </a:solidFill>
                <a:ea typeface="Arial" charset="0"/>
                <a:cs typeface="Arial" charset="0"/>
                <a:sym typeface="PT Sans"/>
              </a:rPr>
              <a:t>Your name</a:t>
            </a:r>
          </a:p>
        </p:txBody>
      </p:sp>
      <p:sp>
        <p:nvSpPr>
          <p:cNvPr id="266" name="Shape 266"/>
          <p:cNvSpPr txBox="1"/>
          <p:nvPr/>
        </p:nvSpPr>
        <p:spPr>
          <a:xfrm>
            <a:off x="5308739" y="3827200"/>
            <a:ext cx="3553999" cy="568000"/>
          </a:xfrm>
          <a:prstGeom prst="rect">
            <a:avLst/>
          </a:prstGeom>
          <a:noFill/>
          <a:ln>
            <a:noFill/>
          </a:ln>
        </p:spPr>
        <p:txBody>
          <a:bodyPr wrap="square" lIns="121900" tIns="121900" rIns="121900" bIns="121900" anchor="ctr" anchorCtr="0">
            <a:noAutofit/>
          </a:bodyPr>
          <a:lstStyle/>
          <a:p>
            <a:r>
              <a:rPr lang="en" sz="2000" b="1">
                <a:solidFill>
                  <a:srgbClr val="FFFFFF"/>
                </a:solidFill>
                <a:ea typeface="Arial" charset="0"/>
                <a:cs typeface="Arial" charset="0"/>
                <a:sym typeface="PT Sans"/>
              </a:rPr>
              <a:t>Your project’s name</a:t>
            </a:r>
          </a:p>
        </p:txBody>
      </p:sp>
      <p:pic>
        <p:nvPicPr>
          <p:cNvPr id="267" name="Shape 267" descr="number-1.png"/>
          <p:cNvPicPr preferRelativeResize="0"/>
          <p:nvPr/>
        </p:nvPicPr>
        <p:blipFill>
          <a:blip r:embed="rId3">
            <a:alphaModFix/>
          </a:blip>
          <a:stretch>
            <a:fillRect/>
          </a:stretch>
        </p:blipFill>
        <p:spPr>
          <a:xfrm>
            <a:off x="5041683" y="3571334"/>
            <a:ext cx="266932" cy="266932"/>
          </a:xfrm>
          <a:prstGeom prst="rect">
            <a:avLst/>
          </a:prstGeom>
          <a:noFill/>
          <a:ln>
            <a:noFill/>
          </a:ln>
        </p:spPr>
      </p:pic>
      <p:pic>
        <p:nvPicPr>
          <p:cNvPr id="268" name="Shape 268" descr="number-2.png"/>
          <p:cNvPicPr preferRelativeResize="0"/>
          <p:nvPr/>
        </p:nvPicPr>
        <p:blipFill>
          <a:blip r:embed="rId4">
            <a:alphaModFix/>
          </a:blip>
          <a:stretch>
            <a:fillRect/>
          </a:stretch>
        </p:blipFill>
        <p:spPr>
          <a:xfrm>
            <a:off x="5041683" y="3977734"/>
            <a:ext cx="266932" cy="266932"/>
          </a:xfrm>
          <a:prstGeom prst="rect">
            <a:avLst/>
          </a:prstGeom>
          <a:noFill/>
          <a:ln>
            <a:noFill/>
          </a:ln>
        </p:spPr>
      </p:pic>
      <p:sp>
        <p:nvSpPr>
          <p:cNvPr id="269" name="Shape 269"/>
          <p:cNvSpPr txBox="1"/>
          <p:nvPr/>
        </p:nvSpPr>
        <p:spPr>
          <a:xfrm>
            <a:off x="5308739" y="4233600"/>
            <a:ext cx="3553999" cy="568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What’s your goal?</a:t>
            </a:r>
          </a:p>
        </p:txBody>
      </p:sp>
      <p:sp>
        <p:nvSpPr>
          <p:cNvPr id="270" name="Shape 270"/>
          <p:cNvSpPr txBox="1"/>
          <p:nvPr/>
        </p:nvSpPr>
        <p:spPr>
          <a:xfrm>
            <a:off x="5308739" y="4640000"/>
            <a:ext cx="3553999" cy="568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What do you need?</a:t>
            </a:r>
          </a:p>
        </p:txBody>
      </p:sp>
      <p:pic>
        <p:nvPicPr>
          <p:cNvPr id="271" name="Shape 271" descr="number-3.png"/>
          <p:cNvPicPr preferRelativeResize="0"/>
          <p:nvPr/>
        </p:nvPicPr>
        <p:blipFill>
          <a:blip r:embed="rId5">
            <a:alphaModFix/>
          </a:blip>
          <a:stretch>
            <a:fillRect/>
          </a:stretch>
        </p:blipFill>
        <p:spPr>
          <a:xfrm>
            <a:off x="5041701" y="4384134"/>
            <a:ext cx="266900" cy="266900"/>
          </a:xfrm>
          <a:prstGeom prst="rect">
            <a:avLst/>
          </a:prstGeom>
          <a:noFill/>
          <a:ln>
            <a:noFill/>
          </a:ln>
        </p:spPr>
      </p:pic>
      <p:pic>
        <p:nvPicPr>
          <p:cNvPr id="272" name="Shape 272" descr="number-4.png"/>
          <p:cNvPicPr preferRelativeResize="0"/>
          <p:nvPr/>
        </p:nvPicPr>
        <p:blipFill>
          <a:blip r:embed="rId6">
            <a:alphaModFix/>
          </a:blip>
          <a:stretch>
            <a:fillRect/>
          </a:stretch>
        </p:blipFill>
        <p:spPr>
          <a:xfrm>
            <a:off x="5041683" y="4790534"/>
            <a:ext cx="266932" cy="266932"/>
          </a:xfrm>
          <a:prstGeom prst="rect">
            <a:avLst/>
          </a:prstGeom>
          <a:noFill/>
          <a:ln>
            <a:noFill/>
          </a:ln>
        </p:spPr>
      </p:pic>
      <p:pic>
        <p:nvPicPr>
          <p:cNvPr id="274" name="Shape 274" descr="light-bulb-w.png"/>
          <p:cNvPicPr preferRelativeResize="0"/>
          <p:nvPr/>
        </p:nvPicPr>
        <p:blipFill>
          <a:blip r:embed="rId7">
            <a:alphaModFix/>
          </a:blip>
          <a:stretch>
            <a:fillRect/>
          </a:stretch>
        </p:blipFill>
        <p:spPr>
          <a:xfrm>
            <a:off x="6018068" y="1528000"/>
            <a:ext cx="968665" cy="968665"/>
          </a:xfrm>
          <a:prstGeom prst="rect">
            <a:avLst/>
          </a:prstGeom>
          <a:noFill/>
          <a:ln>
            <a:noFill/>
          </a:ln>
        </p:spPr>
      </p:pic>
      <p:sp>
        <p:nvSpPr>
          <p:cNvPr id="18" name="Oval 17"/>
          <p:cNvSpPr/>
          <p:nvPr/>
        </p:nvSpPr>
        <p:spPr>
          <a:xfrm>
            <a:off x="846667" y="4403534"/>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a:t>Tell us about your </a:t>
            </a:r>
            <a:r>
              <a:rPr lang="en-US" dirty="0" smtClean="0"/>
              <a:t>project</a:t>
            </a:r>
            <a:endParaRPr lang="en-US" dirty="0"/>
          </a:p>
        </p:txBody>
      </p:sp>
    </p:spTree>
    <p:extLst>
      <p:ext uri="{BB962C8B-B14F-4D97-AF65-F5344CB8AC3E}">
        <p14:creationId xmlns:p14="http://schemas.microsoft.com/office/powerpoint/2010/main" val="236883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419600" y="2286000"/>
            <a:ext cx="7772400" cy="1470025"/>
          </a:xfrm>
        </p:spPr>
        <p:txBody>
          <a:bodyPr/>
          <a:lstStyle/>
          <a:p>
            <a:r>
              <a:rPr lang="en-US" dirty="0" smtClean="0"/>
              <a:t>Outline</a:t>
            </a:r>
            <a:endParaRPr lang="en-US" dirty="0"/>
          </a:p>
        </p:txBody>
      </p:sp>
      <p:sp>
        <p:nvSpPr>
          <p:cNvPr id="3" name="Subtitle 2"/>
          <p:cNvSpPr>
            <a:spLocks noGrp="1"/>
          </p:cNvSpPr>
          <p:nvPr>
            <p:ph type="subTitle" idx="4294967295"/>
          </p:nvPr>
        </p:nvSpPr>
        <p:spPr>
          <a:xfrm>
            <a:off x="2008520" y="4943474"/>
            <a:ext cx="9159550" cy="771525"/>
          </a:xfrm>
        </p:spPr>
        <p:txBody>
          <a:bodyPr>
            <a:normAutofit/>
          </a:bodyPr>
          <a:lstStyle/>
          <a:p>
            <a:pPr marL="0" indent="0" algn="ctr">
              <a:buNone/>
            </a:pPr>
            <a:r>
              <a:rPr lang="en-US" b="1" dirty="0" smtClean="0"/>
              <a:t>Introduction to Open Food Network</a:t>
            </a:r>
          </a:p>
        </p:txBody>
      </p:sp>
      <p:pic>
        <p:nvPicPr>
          <p:cNvPr id="5" name="Picture 4" descr="food unincorporated.png"/>
          <p:cNvPicPr>
            <a:picLocks noChangeAspect="1"/>
          </p:cNvPicPr>
          <p:nvPr/>
        </p:nvPicPr>
        <p:blipFill>
          <a:blip r:embed="rId3" cstate="print"/>
          <a:stretch>
            <a:fillRect/>
          </a:stretch>
        </p:blipFill>
        <p:spPr>
          <a:xfrm>
            <a:off x="2008519" y="657230"/>
            <a:ext cx="9159550" cy="4114800"/>
          </a:xfrm>
          <a:prstGeom prst="rect">
            <a:avLst/>
          </a:prstGeom>
        </p:spPr>
      </p:pic>
      <p:sp>
        <p:nvSpPr>
          <p:cNvPr id="4" name="Rectangle 3"/>
          <p:cNvSpPr/>
          <p:nvPr/>
        </p:nvSpPr>
        <p:spPr>
          <a:xfrm>
            <a:off x="3540294" y="5391833"/>
            <a:ext cx="6096000" cy="646331"/>
          </a:xfrm>
          <a:prstGeom prst="rect">
            <a:avLst/>
          </a:prstGeom>
        </p:spPr>
        <p:txBody>
          <a:bodyPr>
            <a:spAutoFit/>
          </a:bodyPr>
          <a:lstStyle/>
          <a:p>
            <a:pPr algn="ctr">
              <a:buNone/>
            </a:pPr>
            <a:r>
              <a:rPr lang="en-US" dirty="0"/>
              <a:t>Theresa </a:t>
            </a:r>
            <a:r>
              <a:rPr lang="en-US" dirty="0" err="1"/>
              <a:t>Schumilas</a:t>
            </a:r>
            <a:endParaRPr lang="en-US" dirty="0"/>
          </a:p>
          <a:p>
            <a:pPr algn="ctr">
              <a:buNone/>
            </a:pPr>
            <a:r>
              <a:rPr lang="en-US" dirty="0" err="1"/>
              <a:t>tschumilas@rogers.com</a:t>
            </a:r>
            <a:r>
              <a:rPr lang="en-US" dirty="0"/>
              <a:t>/</a:t>
            </a:r>
            <a:r>
              <a:rPr lang="en-US" dirty="0" err="1"/>
              <a:t>info@openfoodnetwork.ca</a:t>
            </a:r>
            <a:endParaRPr lang="en-US" dirty="0"/>
          </a:p>
        </p:txBody>
      </p:sp>
    </p:spTree>
    <p:extLst>
      <p:ext uri="{BB962C8B-B14F-4D97-AF65-F5344CB8AC3E}">
        <p14:creationId xmlns:p14="http://schemas.microsoft.com/office/powerpoint/2010/main" val="100255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r="3279"/>
          <a:stretch>
            <a:fillRect/>
          </a:stretch>
        </p:blipFill>
        <p:spPr bwMode="auto">
          <a:xfrm>
            <a:off x="4500462" y="742950"/>
            <a:ext cx="3538637" cy="5157788"/>
          </a:xfrm>
          <a:prstGeom prst="rect">
            <a:avLst/>
          </a:prstGeom>
          <a:noFill/>
          <a:ln w="9525">
            <a:noFill/>
            <a:miter lim="800000"/>
            <a:headEnd/>
            <a:tailEnd/>
          </a:ln>
        </p:spPr>
      </p:pic>
    </p:spTree>
    <p:extLst>
      <p:ext uri="{BB962C8B-B14F-4D97-AF65-F5344CB8AC3E}">
        <p14:creationId xmlns:p14="http://schemas.microsoft.com/office/powerpoint/2010/main" val="1659838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pen Food Network 2.png"/>
          <p:cNvPicPr>
            <a:picLocks noChangeAspect="1"/>
          </p:cNvPicPr>
          <p:nvPr/>
        </p:nvPicPr>
        <p:blipFill>
          <a:blip r:embed="rId2" cstate="print"/>
          <a:stretch>
            <a:fillRect/>
          </a:stretch>
        </p:blipFill>
        <p:spPr>
          <a:xfrm>
            <a:off x="2166938" y="923926"/>
            <a:ext cx="9144000" cy="4854077"/>
          </a:xfrm>
          <a:prstGeom prst="rect">
            <a:avLst/>
          </a:prstGeom>
        </p:spPr>
      </p:pic>
    </p:spTree>
    <p:extLst>
      <p:ext uri="{BB962C8B-B14F-4D97-AF65-F5344CB8AC3E}">
        <p14:creationId xmlns:p14="http://schemas.microsoft.com/office/powerpoint/2010/main" val="66638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4294967295"/>
          </p:nvPr>
        </p:nvPicPr>
        <p:blipFill>
          <a:blip r:embed="rId3" cstate="print"/>
          <a:stretch>
            <a:fillRect/>
          </a:stretch>
        </p:blipFill>
        <p:spPr bwMode="auto">
          <a:xfrm>
            <a:off x="2971800" y="2052191"/>
            <a:ext cx="7358062" cy="4043811"/>
          </a:xfrm>
          <a:prstGeom prst="rect">
            <a:avLst/>
          </a:prstGeom>
          <a:noFill/>
          <a:ln w="9525">
            <a:noFill/>
            <a:miter lim="800000"/>
            <a:headEnd/>
            <a:tailEnd/>
          </a:ln>
        </p:spPr>
      </p:pic>
      <p:sp>
        <p:nvSpPr>
          <p:cNvPr id="4" name="TextBox 3"/>
          <p:cNvSpPr txBox="1"/>
          <p:nvPr/>
        </p:nvSpPr>
        <p:spPr>
          <a:xfrm>
            <a:off x="2971800" y="500069"/>
            <a:ext cx="7358062" cy="1508105"/>
          </a:xfrm>
          <a:prstGeom prst="rect">
            <a:avLst/>
          </a:prstGeom>
          <a:noFill/>
        </p:spPr>
        <p:txBody>
          <a:bodyPr wrap="square" rtlCol="0">
            <a:spAutoFit/>
          </a:bodyPr>
          <a:lstStyle/>
          <a:p>
            <a:pPr algn="ctr"/>
            <a:r>
              <a:rPr lang="en-US" sz="3200" dirty="0"/>
              <a:t>Open Food Network -  GLOBAL</a:t>
            </a:r>
          </a:p>
          <a:p>
            <a:endParaRPr lang="en-US" sz="2000" dirty="0"/>
          </a:p>
          <a:p>
            <a:pPr algn="ctr"/>
            <a:r>
              <a:rPr lang="en-US" sz="2000" dirty="0"/>
              <a:t>A network of sister organizations around the world who collaborate on building a ‘food + tech commons’ to move the food movement</a:t>
            </a:r>
            <a:r>
              <a:rPr lang="en-US" dirty="0"/>
              <a:t>.</a:t>
            </a:r>
          </a:p>
        </p:txBody>
      </p:sp>
    </p:spTree>
    <p:extLst>
      <p:ext uri="{BB962C8B-B14F-4D97-AF65-F5344CB8AC3E}">
        <p14:creationId xmlns:p14="http://schemas.microsoft.com/office/powerpoint/2010/main" val="816450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pen Food Network 3.png"/>
          <p:cNvPicPr>
            <a:picLocks noChangeAspect="1"/>
          </p:cNvPicPr>
          <p:nvPr/>
        </p:nvPicPr>
        <p:blipFill>
          <a:blip r:embed="rId2" cstate="print"/>
          <a:stretch>
            <a:fillRect/>
          </a:stretch>
        </p:blipFill>
        <p:spPr>
          <a:xfrm>
            <a:off x="2236875" y="771525"/>
            <a:ext cx="8874037" cy="5245940"/>
          </a:xfrm>
          <a:prstGeom prst="rect">
            <a:avLst/>
          </a:prstGeom>
        </p:spPr>
      </p:pic>
    </p:spTree>
    <p:extLst>
      <p:ext uri="{BB962C8B-B14F-4D97-AF65-F5344CB8AC3E}">
        <p14:creationId xmlns:p14="http://schemas.microsoft.com/office/powerpoint/2010/main" val="8850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71750" y="601665"/>
            <a:ext cx="8229600" cy="812800"/>
          </a:xfrm>
        </p:spPr>
        <p:txBody>
          <a:bodyPr>
            <a:normAutofit/>
          </a:bodyPr>
          <a:lstStyle/>
          <a:p>
            <a:pPr algn="ctr"/>
            <a:r>
              <a:rPr lang="en-US" dirty="0" smtClean="0"/>
              <a:t>Open Food Network – The Platform</a:t>
            </a:r>
            <a:endParaRPr lang="en-US" dirty="0"/>
          </a:p>
        </p:txBody>
      </p:sp>
      <p:pic>
        <p:nvPicPr>
          <p:cNvPr id="3074" name="Picture 2"/>
          <p:cNvPicPr>
            <a:picLocks noGrp="1" noChangeAspect="1" noChangeArrowheads="1"/>
          </p:cNvPicPr>
          <p:nvPr>
            <p:ph idx="4294967295"/>
          </p:nvPr>
        </p:nvPicPr>
        <p:blipFill>
          <a:blip r:embed="rId3" cstate="print"/>
          <a:stretch>
            <a:fillRect/>
          </a:stretch>
        </p:blipFill>
        <p:spPr bwMode="auto">
          <a:xfrm>
            <a:off x="2571750" y="1500188"/>
            <a:ext cx="8229600" cy="4497387"/>
          </a:xfrm>
          <a:prstGeom prst="rect">
            <a:avLst/>
          </a:prstGeom>
          <a:noFill/>
          <a:ln w="9525">
            <a:noFill/>
            <a:miter lim="800000"/>
            <a:headEnd/>
            <a:tailEnd/>
          </a:ln>
        </p:spPr>
      </p:pic>
    </p:spTree>
    <p:extLst>
      <p:ext uri="{BB962C8B-B14F-4D97-AF65-F5344CB8AC3E}">
        <p14:creationId xmlns:p14="http://schemas.microsoft.com/office/powerpoint/2010/main" val="141807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8.jpg"/>
          <p:cNvPicPr/>
          <p:nvPr/>
        </p:nvPicPr>
        <p:blipFill>
          <a:blip r:embed="rId2" cstate="print"/>
          <a:srcRect t="25459" r="76262" b="47507"/>
          <a:stretch>
            <a:fillRect/>
          </a:stretch>
        </p:blipFill>
        <p:spPr>
          <a:xfrm>
            <a:off x="1343025" y="736840"/>
            <a:ext cx="1752600" cy="1269520"/>
          </a:xfrm>
          <a:prstGeom prst="rect">
            <a:avLst/>
          </a:prstGeom>
          <a:ln/>
        </p:spPr>
      </p:pic>
      <p:pic>
        <p:nvPicPr>
          <p:cNvPr id="6" name="image8.jpg"/>
          <p:cNvPicPr/>
          <p:nvPr/>
        </p:nvPicPr>
        <p:blipFill>
          <a:blip r:embed="rId2" cstate="print"/>
          <a:srcRect l="23501" t="18675" r="50789" b="44239"/>
          <a:stretch>
            <a:fillRect/>
          </a:stretch>
        </p:blipFill>
        <p:spPr>
          <a:xfrm>
            <a:off x="6481763" y="1712993"/>
            <a:ext cx="1524000" cy="1371600"/>
          </a:xfrm>
          <a:prstGeom prst="rect">
            <a:avLst/>
          </a:prstGeom>
          <a:ln/>
        </p:spPr>
      </p:pic>
      <p:pic>
        <p:nvPicPr>
          <p:cNvPr id="8" name="image8.jpg"/>
          <p:cNvPicPr/>
          <p:nvPr/>
        </p:nvPicPr>
        <p:blipFill>
          <a:blip r:embed="rId2" cstate="print"/>
          <a:srcRect l="50228" t="19685" r="24934" b="42782"/>
          <a:stretch>
            <a:fillRect/>
          </a:stretch>
        </p:blipFill>
        <p:spPr>
          <a:xfrm>
            <a:off x="2181225" y="3108565"/>
            <a:ext cx="1828800" cy="1447800"/>
          </a:xfrm>
          <a:prstGeom prst="rect">
            <a:avLst/>
          </a:prstGeom>
          <a:ln/>
        </p:spPr>
      </p:pic>
      <p:pic>
        <p:nvPicPr>
          <p:cNvPr id="10" name="image8.jpg"/>
          <p:cNvPicPr/>
          <p:nvPr/>
        </p:nvPicPr>
        <p:blipFill>
          <a:blip r:embed="rId2" cstate="print"/>
          <a:srcRect l="75792" t="20517" r="-776" b="44498"/>
          <a:stretch>
            <a:fillRect/>
          </a:stretch>
        </p:blipFill>
        <p:spPr>
          <a:xfrm>
            <a:off x="5005387" y="4322829"/>
            <a:ext cx="2057400" cy="1528314"/>
          </a:xfrm>
          <a:prstGeom prst="rect">
            <a:avLst/>
          </a:prstGeom>
          <a:ln/>
        </p:spPr>
      </p:pic>
      <p:sp>
        <p:nvSpPr>
          <p:cNvPr id="12" name="TextBox 11"/>
          <p:cNvSpPr txBox="1"/>
          <p:nvPr/>
        </p:nvSpPr>
        <p:spPr>
          <a:xfrm>
            <a:off x="3248026" y="1117840"/>
            <a:ext cx="4267201" cy="369332"/>
          </a:xfrm>
          <a:prstGeom prst="rect">
            <a:avLst/>
          </a:prstGeom>
          <a:noFill/>
        </p:spPr>
        <p:txBody>
          <a:bodyPr wrap="square" rtlCol="0">
            <a:spAutoFit/>
          </a:bodyPr>
          <a:lstStyle/>
          <a:p>
            <a:r>
              <a:rPr lang="en-US" dirty="0"/>
              <a:t>Direct Sales  - no intermediary</a:t>
            </a:r>
          </a:p>
        </p:txBody>
      </p:sp>
      <p:sp>
        <p:nvSpPr>
          <p:cNvPr id="17" name="TextBox 16"/>
          <p:cNvSpPr txBox="1"/>
          <p:nvPr/>
        </p:nvSpPr>
        <p:spPr>
          <a:xfrm>
            <a:off x="8081963" y="2170193"/>
            <a:ext cx="3518014" cy="369332"/>
          </a:xfrm>
          <a:prstGeom prst="rect">
            <a:avLst/>
          </a:prstGeom>
          <a:noFill/>
        </p:spPr>
        <p:txBody>
          <a:bodyPr wrap="none" rtlCol="0">
            <a:spAutoFit/>
          </a:bodyPr>
          <a:lstStyle/>
          <a:p>
            <a:r>
              <a:rPr lang="en-US" dirty="0"/>
              <a:t>Producers form a marketing group</a:t>
            </a:r>
          </a:p>
        </p:txBody>
      </p:sp>
      <p:sp>
        <p:nvSpPr>
          <p:cNvPr id="20" name="TextBox 19"/>
          <p:cNvSpPr txBox="1"/>
          <p:nvPr/>
        </p:nvSpPr>
        <p:spPr>
          <a:xfrm>
            <a:off x="4086225" y="3489565"/>
            <a:ext cx="3638242" cy="369332"/>
          </a:xfrm>
          <a:prstGeom prst="rect">
            <a:avLst/>
          </a:prstGeom>
          <a:noFill/>
        </p:spPr>
        <p:txBody>
          <a:bodyPr wrap="square" rtlCol="0">
            <a:spAutoFit/>
          </a:bodyPr>
          <a:lstStyle/>
          <a:p>
            <a:r>
              <a:rPr lang="en-US" dirty="0"/>
              <a:t>Consumers form a buying group</a:t>
            </a:r>
          </a:p>
        </p:txBody>
      </p:sp>
      <p:sp>
        <p:nvSpPr>
          <p:cNvPr id="24" name="TextBox 23"/>
          <p:cNvSpPr txBox="1"/>
          <p:nvPr/>
        </p:nvSpPr>
        <p:spPr>
          <a:xfrm>
            <a:off x="6986587" y="4627629"/>
            <a:ext cx="4953000" cy="369332"/>
          </a:xfrm>
          <a:prstGeom prst="rect">
            <a:avLst/>
          </a:prstGeom>
          <a:noFill/>
        </p:spPr>
        <p:txBody>
          <a:bodyPr wrap="square" rtlCol="0">
            <a:spAutoFit/>
          </a:bodyPr>
          <a:lstStyle/>
          <a:p>
            <a:r>
              <a:rPr lang="en-US" dirty="0"/>
              <a:t>‘Food Hub’ – an intermediary links buyers &amp; sellers</a:t>
            </a:r>
          </a:p>
        </p:txBody>
      </p:sp>
    </p:spTree>
    <p:extLst>
      <p:ext uri="{BB962C8B-B14F-4D97-AF65-F5344CB8AC3E}">
        <p14:creationId xmlns:p14="http://schemas.microsoft.com/office/powerpoint/2010/main" val="77651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cdn-images-1.medium.com/max/1800/1*6I4IzcibVoOO6MeLZWIY3w.jpeg"/>
          <p:cNvPicPr/>
          <p:nvPr/>
        </p:nvPicPr>
        <p:blipFill>
          <a:blip r:embed="rId2" cstate="print"/>
          <a:srcRect l="77969" t="19483" b="42931"/>
          <a:stretch>
            <a:fillRect/>
          </a:stretch>
        </p:blipFill>
        <p:spPr bwMode="auto">
          <a:xfrm>
            <a:off x="8891588" y="3581400"/>
            <a:ext cx="2362200" cy="2514600"/>
          </a:xfrm>
          <a:prstGeom prst="rect">
            <a:avLst/>
          </a:prstGeom>
          <a:noFill/>
          <a:ln w="9525">
            <a:noFill/>
            <a:miter lim="800000"/>
            <a:headEnd/>
            <a:tailEnd/>
          </a:ln>
        </p:spPr>
      </p:pic>
      <p:pic>
        <p:nvPicPr>
          <p:cNvPr id="5" name="Picture 4" descr="https://cdn-images-1.medium.com/max/1800/1*6I4IzcibVoOO6MeLZWIY3w.jpeg"/>
          <p:cNvPicPr/>
          <p:nvPr/>
        </p:nvPicPr>
        <p:blipFill>
          <a:blip r:embed="rId2" cstate="print"/>
          <a:srcRect l="77969" t="19483" b="42931"/>
          <a:stretch>
            <a:fillRect/>
          </a:stretch>
        </p:blipFill>
        <p:spPr bwMode="auto">
          <a:xfrm>
            <a:off x="8967788" y="609600"/>
            <a:ext cx="2667000" cy="2819400"/>
          </a:xfrm>
          <a:prstGeom prst="rect">
            <a:avLst/>
          </a:prstGeom>
          <a:noFill/>
          <a:ln w="9525">
            <a:noFill/>
            <a:miter lim="800000"/>
            <a:headEnd/>
            <a:tailEnd/>
          </a:ln>
        </p:spPr>
      </p:pic>
      <p:sp>
        <p:nvSpPr>
          <p:cNvPr id="6" name="TextBox 5"/>
          <p:cNvSpPr txBox="1"/>
          <p:nvPr/>
        </p:nvSpPr>
        <p:spPr>
          <a:xfrm>
            <a:off x="1471612" y="753070"/>
            <a:ext cx="6637586" cy="923330"/>
          </a:xfrm>
          <a:prstGeom prst="rect">
            <a:avLst/>
          </a:prstGeom>
          <a:noFill/>
        </p:spPr>
        <p:txBody>
          <a:bodyPr wrap="none" rtlCol="0">
            <a:spAutoFit/>
          </a:bodyPr>
          <a:lstStyle/>
          <a:p>
            <a:r>
              <a:rPr lang="en-US" dirty="0"/>
              <a:t>Producer/Supplier can sell to multiple hubs and manage one virtual</a:t>
            </a:r>
          </a:p>
          <a:p>
            <a:r>
              <a:rPr lang="en-US" dirty="0"/>
              <a:t>Inventory.  Quantities can be designated to hubs, and prices, and any</a:t>
            </a:r>
          </a:p>
          <a:p>
            <a:r>
              <a:rPr lang="en-US" dirty="0"/>
              <a:t>Other fees (shipping, admin) can be set up differently for each hub.</a:t>
            </a:r>
          </a:p>
        </p:txBody>
      </p:sp>
      <p:cxnSp>
        <p:nvCxnSpPr>
          <p:cNvPr id="8" name="Straight Connector 7"/>
          <p:cNvCxnSpPr/>
          <p:nvPr/>
        </p:nvCxnSpPr>
        <p:spPr>
          <a:xfrm>
            <a:off x="8967788" y="2133600"/>
            <a:ext cx="914400" cy="266700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https://cdn-images-1.medium.com/max/1800/1*6I4IzcibVoOO6MeLZWIY3w.jpeg"/>
          <p:cNvPicPr/>
          <p:nvPr/>
        </p:nvPicPr>
        <p:blipFill>
          <a:blip r:embed="rId2" cstate="print"/>
          <a:srcRect l="77969" t="19483" b="42931"/>
          <a:stretch>
            <a:fillRect/>
          </a:stretch>
        </p:blipFill>
        <p:spPr bwMode="auto">
          <a:xfrm>
            <a:off x="5081588" y="1905000"/>
            <a:ext cx="2667000" cy="2819400"/>
          </a:xfrm>
          <a:prstGeom prst="rect">
            <a:avLst/>
          </a:prstGeom>
          <a:noFill/>
          <a:ln w="9525">
            <a:noFill/>
            <a:miter lim="800000"/>
            <a:headEnd/>
            <a:tailEnd/>
          </a:ln>
        </p:spPr>
      </p:pic>
      <p:cxnSp>
        <p:nvCxnSpPr>
          <p:cNvPr id="12" name="Straight Connector 11"/>
          <p:cNvCxnSpPr/>
          <p:nvPr/>
        </p:nvCxnSpPr>
        <p:spPr>
          <a:xfrm flipH="1">
            <a:off x="6300788" y="2209800"/>
            <a:ext cx="2743200" cy="1143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137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elcome to Open Food Network.png"/>
          <p:cNvPicPr>
            <a:picLocks noChangeAspect="1"/>
          </p:cNvPicPr>
          <p:nvPr/>
        </p:nvPicPr>
        <p:blipFill>
          <a:blip r:embed="rId3" cstate="print"/>
          <a:stretch>
            <a:fillRect/>
          </a:stretch>
        </p:blipFill>
        <p:spPr>
          <a:xfrm>
            <a:off x="2935855" y="600074"/>
            <a:ext cx="7436871" cy="5509207"/>
          </a:xfrm>
          <a:prstGeom prst="rect">
            <a:avLst/>
          </a:prstGeom>
        </p:spPr>
      </p:pic>
    </p:spTree>
    <p:extLst>
      <p:ext uri="{BB962C8B-B14F-4D97-AF65-F5344CB8AC3E}">
        <p14:creationId xmlns:p14="http://schemas.microsoft.com/office/powerpoint/2010/main" val="139361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7947" y="795865"/>
            <a:ext cx="5547652" cy="1697547"/>
          </a:xfrm>
          <a:prstGeom prst="rect">
            <a:avLst/>
          </a:prstGeom>
        </p:spPr>
      </p:pic>
      <p:sp>
        <p:nvSpPr>
          <p:cNvPr id="3" name="TextBox 2"/>
          <p:cNvSpPr txBox="1"/>
          <p:nvPr/>
        </p:nvSpPr>
        <p:spPr>
          <a:xfrm>
            <a:off x="9557999" y="1158375"/>
            <a:ext cx="2146678" cy="1241237"/>
          </a:xfrm>
          <a:prstGeom prst="rect">
            <a:avLst/>
          </a:prstGeom>
          <a:noFill/>
        </p:spPr>
        <p:txBody>
          <a:bodyPr wrap="none" rtlCol="0">
            <a:spAutoFit/>
          </a:bodyPr>
          <a:lstStyle/>
          <a:p>
            <a:r>
              <a:rPr lang="en-US" sz="3733" b="1" dirty="0">
                <a:solidFill>
                  <a:schemeClr val="bg1"/>
                </a:solidFill>
              </a:rPr>
              <a:t>Waterloo </a:t>
            </a:r>
          </a:p>
          <a:p>
            <a:r>
              <a:rPr lang="en-US" sz="3733" b="1" dirty="0">
                <a:solidFill>
                  <a:schemeClr val="bg1"/>
                </a:solidFill>
              </a:rPr>
              <a:t>Region</a:t>
            </a:r>
          </a:p>
        </p:txBody>
      </p:sp>
    </p:spTree>
    <p:extLst>
      <p:ext uri="{BB962C8B-B14F-4D97-AF65-F5344CB8AC3E}">
        <p14:creationId xmlns:p14="http://schemas.microsoft.com/office/powerpoint/2010/main" val="5801938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you!!!</a:t>
            </a:r>
            <a:endParaRPr lang="en-US" dirty="0"/>
          </a:p>
        </p:txBody>
      </p:sp>
      <p:sp>
        <p:nvSpPr>
          <p:cNvPr id="3" name="Content Placeholder 2"/>
          <p:cNvSpPr>
            <a:spLocks noGrp="1"/>
          </p:cNvSpPr>
          <p:nvPr>
            <p:ph idx="1"/>
          </p:nvPr>
        </p:nvSpPr>
        <p:spPr/>
        <p:txBody>
          <a:bodyPr>
            <a:normAutofit/>
          </a:bodyPr>
          <a:lstStyle/>
          <a:p>
            <a:r>
              <a:rPr lang="en-US" sz="2400" dirty="0"/>
              <a:t>Ruby on Rails full stack developer interested in freelance projects</a:t>
            </a:r>
          </a:p>
          <a:p>
            <a:r>
              <a:rPr lang="en-US" sz="2400" dirty="0"/>
              <a:t>Someone who knows </a:t>
            </a:r>
            <a:r>
              <a:rPr lang="en-US" sz="2400" dirty="0" err="1"/>
              <a:t>Gitbook</a:t>
            </a:r>
            <a:r>
              <a:rPr lang="en-US" sz="2400" dirty="0"/>
              <a:t> – new user guide</a:t>
            </a:r>
          </a:p>
          <a:p>
            <a:r>
              <a:rPr lang="en-US" sz="2400" dirty="0"/>
              <a:t>Anyone good with </a:t>
            </a:r>
            <a:r>
              <a:rPr lang="en-US" sz="2400" dirty="0" err="1"/>
              <a:t>Wordpress</a:t>
            </a:r>
            <a:r>
              <a:rPr lang="en-US" sz="2400" dirty="0"/>
              <a:t> -  our ‘about us’… pages are really bad</a:t>
            </a:r>
          </a:p>
          <a:p>
            <a:r>
              <a:rPr lang="en-US" sz="2400" dirty="0"/>
              <a:t>Desperate for help with on-boarding webinars or hangouts</a:t>
            </a:r>
          </a:p>
          <a:p>
            <a:r>
              <a:rPr lang="en-US" sz="2400" dirty="0"/>
              <a:t>We have no social media presence yet -  HELP!!</a:t>
            </a:r>
          </a:p>
          <a:p>
            <a:r>
              <a:rPr lang="en-US" sz="2400" dirty="0"/>
              <a:t>Or – just contact me to learn more…</a:t>
            </a:r>
          </a:p>
          <a:p>
            <a:endParaRPr lang="en-US" sz="2400" dirty="0"/>
          </a:p>
          <a:p>
            <a:pPr algn="ctr">
              <a:buNone/>
            </a:pPr>
            <a:r>
              <a:rPr lang="en-US" sz="2400" dirty="0"/>
              <a:t>Theresa Schumilas</a:t>
            </a:r>
          </a:p>
          <a:p>
            <a:pPr algn="ctr">
              <a:buNone/>
            </a:pPr>
            <a:r>
              <a:rPr lang="en-US" sz="2400" dirty="0"/>
              <a:t>tschumilas@rogers.com/info@openfoodnetwork.ca</a:t>
            </a:r>
          </a:p>
        </p:txBody>
      </p:sp>
    </p:spTree>
    <p:extLst>
      <p:ext uri="{BB962C8B-B14F-4D97-AF65-F5344CB8AC3E}">
        <p14:creationId xmlns:p14="http://schemas.microsoft.com/office/powerpoint/2010/main" val="1752324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283" name="Shape 283"/>
          <p:cNvGraphicFramePr/>
          <p:nvPr>
            <p:extLst>
              <p:ext uri="{D42A27DB-BD31-4B8C-83A1-F6EECF244321}">
                <p14:modId xmlns:p14="http://schemas.microsoft.com/office/powerpoint/2010/main" val="546923912"/>
              </p:ext>
            </p:extLst>
          </p:nvPr>
        </p:nvGraphicFramePr>
        <p:xfrm>
          <a:off x="1250783" y="670014"/>
          <a:ext cx="10740300" cy="4023080"/>
        </p:xfrm>
        <a:graphic>
          <a:graphicData uri="http://schemas.openxmlformats.org/drawingml/2006/table">
            <a:tbl>
              <a:tblPr>
                <a:noFill/>
              </a:tblPr>
              <a:tblGrid>
                <a:gridCol w="1990892"/>
                <a:gridCol w="1360935"/>
                <a:gridCol w="7388473"/>
              </a:tblGrid>
              <a:tr h="529033">
                <a:tc>
                  <a:txBody>
                    <a:bodyPr/>
                    <a:lstStyle/>
                    <a:p>
                      <a:pPr lvl="0">
                        <a:spcBef>
                          <a:spcPts val="0"/>
                        </a:spcBef>
                        <a:buNone/>
                      </a:pPr>
                      <a:r>
                        <a:rPr lang="en" sz="1900" b="1" dirty="0">
                          <a:solidFill>
                            <a:schemeClr val="tx1">
                              <a:lumMod val="75000"/>
                              <a:lumOff val="25000"/>
                            </a:schemeClr>
                          </a:solidFill>
                          <a:latin typeface="+mn-lt"/>
                          <a:ea typeface="Arial Narrow" charset="0"/>
                          <a:cs typeface="Arial Narrow" charset="0"/>
                          <a:sym typeface="PT Sans Narrow"/>
                        </a:rPr>
                        <a:t>Project</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900" b="1" dirty="0">
                          <a:solidFill>
                            <a:schemeClr val="tx1">
                              <a:lumMod val="75000"/>
                              <a:lumOff val="25000"/>
                            </a:schemeClr>
                          </a:solidFill>
                          <a:latin typeface="+mn-lt"/>
                          <a:ea typeface="Arial Narrow" charset="0"/>
                          <a:cs typeface="Arial Narrow" charset="0"/>
                          <a:sym typeface="PT Sans Narrow"/>
                        </a:rPr>
                        <a:t>Lead(s)</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900" b="1" dirty="0">
                          <a:solidFill>
                            <a:schemeClr val="tx1">
                              <a:lumMod val="75000"/>
                              <a:lumOff val="25000"/>
                            </a:schemeClr>
                          </a:solidFill>
                          <a:latin typeface="+mn-lt"/>
                          <a:ea typeface="Arial Narrow" charset="0"/>
                          <a:cs typeface="Arial Narrow" charset="0"/>
                          <a:sym typeface="PT Sans Narrow"/>
                        </a:rPr>
                        <a:t>Description / Needs</a:t>
                      </a:r>
                    </a:p>
                  </a:txBody>
                  <a:tcPr marL="121900" marR="121900" marT="121900" marB="121900">
                    <a:lnL w="9525" cap="flat" cmpd="sng">
                      <a:solidFill>
                        <a:srgbClr val="434343">
                          <a:alpha val="0"/>
                        </a:srgbClr>
                      </a:solidFill>
                      <a:prstDash val="solid"/>
                      <a:round/>
                      <a:headEnd type="none" w="med" len="med"/>
                      <a:tailEnd type="none" w="med" len="med"/>
                    </a:lnL>
                    <a:lnR w="9525" cap="flat" cmpd="sng">
                      <a:solidFill>
                        <a:srgbClr val="434343">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r>
                        <a:rPr lang="en" sz="1900" b="0" dirty="0">
                          <a:solidFill>
                            <a:schemeClr val="tx1">
                              <a:lumMod val="75000"/>
                              <a:lumOff val="25000"/>
                            </a:schemeClr>
                          </a:solidFill>
                          <a:latin typeface="+mn-lt"/>
                          <a:ea typeface="Arial Narrow" charset="0"/>
                          <a:cs typeface="Arial Narrow" charset="0"/>
                          <a:sym typeface="PT Sans Narrow"/>
                        </a:rPr>
                        <a:t>Civic Tech 101</a:t>
                      </a: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Doug</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 sz="1900" b="0" dirty="0">
                          <a:solidFill>
                            <a:schemeClr val="tx1">
                              <a:lumMod val="75000"/>
                              <a:lumOff val="25000"/>
                            </a:schemeClr>
                          </a:solidFill>
                          <a:latin typeface="+mn-lt"/>
                          <a:ea typeface="Arial Narrow" charset="0"/>
                          <a:cs typeface="Arial Narrow" charset="0"/>
                          <a:sym typeface="PT Sans Narrow"/>
                        </a:rPr>
                        <a:t>Come here if it’s your first time</a:t>
                      </a:r>
                      <a:r>
                        <a:rPr lang="en" sz="1900" b="0" dirty="0" smtClean="0">
                          <a:solidFill>
                            <a:schemeClr val="tx1">
                              <a:lumMod val="75000"/>
                              <a:lumOff val="25000"/>
                            </a:schemeClr>
                          </a:solidFill>
                          <a:latin typeface="+mn-lt"/>
                          <a:ea typeface="Arial Narrow" charset="0"/>
                          <a:cs typeface="Arial Narrow" charset="0"/>
                          <a:sym typeface="PT Sans Narrow"/>
                        </a:rPr>
                        <a:t>!!!!</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Future Tech</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Kristina</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lgn="ctr">
                      <a:solidFill>
                        <a:srgbClr val="9E9E9E">
                          <a:alpha val="0"/>
                        </a:srgbClr>
                      </a:solidFill>
                      <a:prstDash val="solid"/>
                      <a:round/>
                      <a:headEnd type="none" w="med" len="med"/>
                      <a:tailEnd type="none" w="med" len="med"/>
                    </a:lnL>
                    <a:lnR w="9525" cap="flat" cmpd="sng" algn="ctr">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Brainstorm</a:t>
                      </a:r>
                      <a:r>
                        <a:rPr lang="en-CA" sz="1900" b="0" baseline="0" dirty="0" smtClean="0">
                          <a:solidFill>
                            <a:schemeClr val="tx1">
                              <a:lumMod val="75000"/>
                              <a:lumOff val="25000"/>
                            </a:schemeClr>
                          </a:solidFill>
                          <a:latin typeface="+mn-lt"/>
                          <a:ea typeface="Arial Narrow" charset="0"/>
                          <a:cs typeface="Arial Narrow" charset="0"/>
                          <a:sym typeface="PT Sans Narrow"/>
                        </a:rPr>
                        <a:t> new and future projects</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lgn="ctr">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lgn="ctr">
                      <a:solidFill>
                        <a:srgbClr val="434343">
                          <a:alpha val="0"/>
                        </a:srgbClr>
                      </a:solidFill>
                      <a:prstDash val="solid"/>
                      <a:round/>
                      <a:headEnd type="none" w="med" len="med"/>
                      <a:tailEnd type="none" w="med" len="med"/>
                    </a:lnB>
                  </a:tcPr>
                </a:tc>
              </a:tr>
              <a:tr h="528280">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Open Food</a:t>
                      </a:r>
                      <a:r>
                        <a:rPr lang="en-CA" sz="1900" b="0" baseline="0" dirty="0" smtClean="0">
                          <a:solidFill>
                            <a:schemeClr val="tx1">
                              <a:lumMod val="75000"/>
                              <a:lumOff val="25000"/>
                            </a:schemeClr>
                          </a:solidFill>
                          <a:latin typeface="+mn-lt"/>
                          <a:ea typeface="Arial Narrow" charset="0"/>
                          <a:cs typeface="Arial Narrow" charset="0"/>
                          <a:sym typeface="PT Sans Narrow"/>
                        </a:rPr>
                        <a:t> Network</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Theresa</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r>
                        <a:rPr lang="en-CA" sz="1900" b="0" dirty="0" smtClean="0">
                          <a:solidFill>
                            <a:schemeClr val="tx1">
                              <a:lumMod val="75000"/>
                              <a:lumOff val="25000"/>
                            </a:schemeClr>
                          </a:solidFill>
                          <a:latin typeface="+mn-lt"/>
                          <a:ea typeface="Arial Narrow" charset="0"/>
                          <a:cs typeface="Arial Narrow" charset="0"/>
                          <a:sym typeface="PT Sans Narrow"/>
                        </a:rPr>
                        <a:t>Very early stages; </a:t>
                      </a:r>
                      <a:r>
                        <a:rPr lang="en-CA" sz="1900" b="0" smtClean="0">
                          <a:solidFill>
                            <a:schemeClr val="tx1">
                              <a:lumMod val="75000"/>
                              <a:lumOff val="25000"/>
                            </a:schemeClr>
                          </a:solidFill>
                          <a:latin typeface="+mn-lt"/>
                          <a:ea typeface="Arial Narrow" charset="0"/>
                          <a:cs typeface="Arial Narrow" charset="0"/>
                          <a:sym typeface="PT Sans Narrow"/>
                        </a:rPr>
                        <a:t>All help welcome</a:t>
                      </a: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a:spcBef>
                          <a:spcPts val="0"/>
                        </a:spcBef>
                        <a:buNone/>
                      </a:pPr>
                      <a:endParaRPr lang="en"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r h="528280">
                <a:tc>
                  <a:txBody>
                    <a:bodyPr/>
                    <a:lstStyle/>
                    <a:p>
                      <a:pPr lvl="0" rtl="0">
                        <a:spcBef>
                          <a:spcPts val="0"/>
                        </a:spcBef>
                        <a:buNone/>
                      </a:pPr>
                      <a:endParaRPr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900" b="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c>
                  <a:txBody>
                    <a:bodyPr/>
                    <a:lstStyle/>
                    <a:p>
                      <a:pPr lvl="0" rtl="0">
                        <a:spcBef>
                          <a:spcPts val="0"/>
                        </a:spcBef>
                        <a:buNone/>
                      </a:pPr>
                      <a:endParaRPr sz="1900" b="0" dirty="0">
                        <a:solidFill>
                          <a:schemeClr val="tx1">
                            <a:lumMod val="75000"/>
                            <a:lumOff val="25000"/>
                          </a:schemeClr>
                        </a:solidFill>
                        <a:latin typeface="+mn-lt"/>
                        <a:ea typeface="Arial Narrow" charset="0"/>
                        <a:cs typeface="Arial Narrow" charset="0"/>
                        <a:sym typeface="PT Sans Narrow"/>
                      </a:endParaRP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434343">
                          <a:alpha val="0"/>
                        </a:srgbClr>
                      </a:solidFill>
                      <a:prstDash val="solid"/>
                      <a:round/>
                      <a:headEnd type="none" w="med" len="med"/>
                      <a:tailEnd type="none" w="med" len="med"/>
                    </a:lnT>
                    <a:lnB w="9525" cap="flat" cmpd="sng">
                      <a:solidFill>
                        <a:srgbClr val="434343">
                          <a:alpha val="0"/>
                        </a:srgbClr>
                      </a:solidFill>
                      <a:prstDash val="solid"/>
                      <a:round/>
                      <a:headEnd type="none" w="med" len="med"/>
                      <a:tailEnd type="none" w="med" len="med"/>
                    </a:lnB>
                  </a:tcPr>
                </a:tc>
              </a:tr>
            </a:tbl>
          </a:graphicData>
        </a:graphic>
      </p:graphicFrame>
      <p:cxnSp>
        <p:nvCxnSpPr>
          <p:cNvPr id="284" name="Shape 284"/>
          <p:cNvCxnSpPr/>
          <p:nvPr/>
        </p:nvCxnSpPr>
        <p:spPr>
          <a:xfrm>
            <a:off x="1456267" y="1134533"/>
            <a:ext cx="10329333" cy="0"/>
          </a:xfrm>
          <a:prstGeom prst="straightConnector1">
            <a:avLst/>
          </a:prstGeom>
          <a:noFill/>
          <a:ln w="19050" cap="flat" cmpd="sng">
            <a:solidFill>
              <a:schemeClr val="tx2"/>
            </a:solidFill>
            <a:prstDash val="solid"/>
            <a:round/>
            <a:headEnd type="none" w="lg" len="lg"/>
            <a:tailEnd type="none" w="lg" len="lg"/>
          </a:ln>
        </p:spPr>
      </p:cxnSp>
      <p:sp>
        <p:nvSpPr>
          <p:cNvPr id="10" name="Oval 9"/>
          <p:cNvSpPr/>
          <p:nvPr/>
        </p:nvSpPr>
        <p:spPr>
          <a:xfrm>
            <a:off x="846667" y="4403534"/>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14777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2" name="Shape 292"/>
          <p:cNvSpPr/>
          <p:nvPr/>
        </p:nvSpPr>
        <p:spPr>
          <a:xfrm>
            <a:off x="6782100" y="983000"/>
            <a:ext cx="4290800" cy="4892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294" name="Shape 294"/>
          <p:cNvSpPr/>
          <p:nvPr/>
        </p:nvSpPr>
        <p:spPr>
          <a:xfrm>
            <a:off x="2108396" y="983005"/>
            <a:ext cx="4290800" cy="4892000"/>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295" name="Shape 295"/>
          <p:cNvSpPr txBox="1"/>
          <p:nvPr/>
        </p:nvSpPr>
        <p:spPr>
          <a:xfrm>
            <a:off x="2108400" y="2537733"/>
            <a:ext cx="4290800" cy="567600"/>
          </a:xfrm>
          <a:prstGeom prst="rect">
            <a:avLst/>
          </a:prstGeom>
          <a:noFill/>
          <a:ln>
            <a:noFill/>
          </a:ln>
        </p:spPr>
        <p:txBody>
          <a:bodyPr wrap="square" lIns="121900" tIns="121900" rIns="121900" bIns="121900" anchor="t" anchorCtr="0">
            <a:noAutofit/>
          </a:bodyPr>
          <a:lstStyle/>
          <a:p>
            <a:pPr algn="ctr"/>
            <a:r>
              <a:rPr lang="en" sz="2400" b="1">
                <a:solidFill>
                  <a:schemeClr val="bg1"/>
                </a:solidFill>
                <a:ea typeface="Arial" charset="0"/>
                <a:cs typeface="Arial" charset="0"/>
                <a:sym typeface="PT Sans"/>
              </a:rPr>
              <a:t>Do your part</a:t>
            </a:r>
          </a:p>
        </p:txBody>
      </p:sp>
      <p:sp>
        <p:nvSpPr>
          <p:cNvPr id="297" name="Shape 297"/>
          <p:cNvSpPr txBox="1"/>
          <p:nvPr/>
        </p:nvSpPr>
        <p:spPr>
          <a:xfrm>
            <a:off x="2856832" y="3420800"/>
            <a:ext cx="3554000" cy="568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Throw out any waste</a:t>
            </a:r>
          </a:p>
        </p:txBody>
      </p:sp>
      <p:sp>
        <p:nvSpPr>
          <p:cNvPr id="298" name="Shape 298"/>
          <p:cNvSpPr txBox="1"/>
          <p:nvPr/>
        </p:nvSpPr>
        <p:spPr>
          <a:xfrm>
            <a:off x="2856939" y="3827200"/>
            <a:ext cx="3554000" cy="568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Put furniture back in place</a:t>
            </a:r>
          </a:p>
        </p:txBody>
      </p:sp>
      <p:pic>
        <p:nvPicPr>
          <p:cNvPr id="299" name="Shape 299" descr="number-1.png"/>
          <p:cNvPicPr preferRelativeResize="0"/>
          <p:nvPr/>
        </p:nvPicPr>
        <p:blipFill>
          <a:blip r:embed="rId3">
            <a:alphaModFix/>
          </a:blip>
          <a:stretch>
            <a:fillRect/>
          </a:stretch>
        </p:blipFill>
        <p:spPr>
          <a:xfrm>
            <a:off x="2589883" y="3571334"/>
            <a:ext cx="266932" cy="266932"/>
          </a:xfrm>
          <a:prstGeom prst="rect">
            <a:avLst/>
          </a:prstGeom>
          <a:noFill/>
          <a:ln>
            <a:noFill/>
          </a:ln>
        </p:spPr>
      </p:pic>
      <p:pic>
        <p:nvPicPr>
          <p:cNvPr id="300" name="Shape 300" descr="number-2.png"/>
          <p:cNvPicPr preferRelativeResize="0"/>
          <p:nvPr/>
        </p:nvPicPr>
        <p:blipFill>
          <a:blip r:embed="rId4">
            <a:alphaModFix/>
          </a:blip>
          <a:stretch>
            <a:fillRect/>
          </a:stretch>
        </p:blipFill>
        <p:spPr>
          <a:xfrm>
            <a:off x="2589883" y="3977734"/>
            <a:ext cx="266932" cy="266932"/>
          </a:xfrm>
          <a:prstGeom prst="rect">
            <a:avLst/>
          </a:prstGeom>
          <a:noFill/>
          <a:ln>
            <a:noFill/>
          </a:ln>
        </p:spPr>
      </p:pic>
      <p:sp>
        <p:nvSpPr>
          <p:cNvPr id="301" name="Shape 301"/>
          <p:cNvSpPr txBox="1"/>
          <p:nvPr/>
        </p:nvSpPr>
        <p:spPr>
          <a:xfrm>
            <a:off x="2856939" y="4233600"/>
            <a:ext cx="3554000" cy="568000"/>
          </a:xfrm>
          <a:prstGeom prst="rect">
            <a:avLst/>
          </a:prstGeom>
          <a:noFill/>
          <a:ln>
            <a:noFill/>
          </a:ln>
        </p:spPr>
        <p:txBody>
          <a:bodyPr wrap="square" lIns="121900" tIns="121900" rIns="121900" bIns="121900" anchor="ctr" anchorCtr="0">
            <a:noAutofit/>
          </a:bodyPr>
          <a:lstStyle/>
          <a:p>
            <a:r>
              <a:rPr lang="en" sz="1600" b="1">
                <a:solidFill>
                  <a:srgbClr val="FFFFFF"/>
                </a:solidFill>
                <a:ea typeface="Arial" charset="0"/>
                <a:cs typeface="Arial" charset="0"/>
                <a:sym typeface="PT Sans"/>
              </a:rPr>
              <a:t>Don’t dally!</a:t>
            </a:r>
          </a:p>
        </p:txBody>
      </p:sp>
      <p:pic>
        <p:nvPicPr>
          <p:cNvPr id="302" name="Shape 302" descr="number-3.png"/>
          <p:cNvPicPr preferRelativeResize="0"/>
          <p:nvPr/>
        </p:nvPicPr>
        <p:blipFill>
          <a:blip r:embed="rId5">
            <a:alphaModFix/>
          </a:blip>
          <a:stretch>
            <a:fillRect/>
          </a:stretch>
        </p:blipFill>
        <p:spPr>
          <a:xfrm>
            <a:off x="2589901" y="4384134"/>
            <a:ext cx="266900" cy="266900"/>
          </a:xfrm>
          <a:prstGeom prst="rect">
            <a:avLst/>
          </a:prstGeom>
          <a:noFill/>
          <a:ln>
            <a:noFill/>
          </a:ln>
        </p:spPr>
      </p:pic>
      <p:pic>
        <p:nvPicPr>
          <p:cNvPr id="304" name="Shape 304" descr="short-broom-w.png"/>
          <p:cNvPicPr preferRelativeResize="0"/>
          <p:nvPr/>
        </p:nvPicPr>
        <p:blipFill>
          <a:blip r:embed="rId6">
            <a:alphaModFix/>
          </a:blip>
          <a:stretch>
            <a:fillRect/>
          </a:stretch>
        </p:blipFill>
        <p:spPr>
          <a:xfrm>
            <a:off x="3769468" y="1341734"/>
            <a:ext cx="968665" cy="968665"/>
          </a:xfrm>
          <a:prstGeom prst="rect">
            <a:avLst/>
          </a:prstGeom>
          <a:noFill/>
          <a:ln>
            <a:noFill/>
          </a:ln>
        </p:spPr>
      </p:pic>
      <p:sp>
        <p:nvSpPr>
          <p:cNvPr id="305" name="Shape 305"/>
          <p:cNvSpPr txBox="1"/>
          <p:nvPr/>
        </p:nvSpPr>
        <p:spPr>
          <a:xfrm>
            <a:off x="6782083" y="2537733"/>
            <a:ext cx="4290800" cy="567600"/>
          </a:xfrm>
          <a:prstGeom prst="rect">
            <a:avLst/>
          </a:prstGeom>
          <a:noFill/>
          <a:ln>
            <a:noFill/>
          </a:ln>
        </p:spPr>
        <p:txBody>
          <a:bodyPr wrap="square" lIns="121900" tIns="121900" rIns="121900" bIns="121900" anchor="t" anchorCtr="0">
            <a:noAutofit/>
          </a:bodyPr>
          <a:lstStyle/>
          <a:p>
            <a:pPr algn="ctr"/>
            <a:r>
              <a:rPr lang="en" sz="2400" b="1" dirty="0">
                <a:solidFill>
                  <a:schemeClr val="bg1"/>
                </a:solidFill>
                <a:ea typeface="Arial" charset="0"/>
                <a:cs typeface="Arial" charset="0"/>
                <a:sym typeface="PT Sans"/>
              </a:rPr>
              <a:t>See you next </a:t>
            </a:r>
            <a:r>
              <a:rPr lang="en-CA" sz="2400" b="1" dirty="0" smtClean="0">
                <a:solidFill>
                  <a:schemeClr val="bg1"/>
                </a:solidFill>
                <a:ea typeface="Arial" charset="0"/>
                <a:cs typeface="Arial" charset="0"/>
                <a:sym typeface="PT Sans"/>
              </a:rPr>
              <a:t>month</a:t>
            </a:r>
            <a:r>
              <a:rPr lang="en" sz="2400" b="1" dirty="0" smtClean="0">
                <a:solidFill>
                  <a:schemeClr val="bg1"/>
                </a:solidFill>
                <a:ea typeface="Arial" charset="0"/>
                <a:cs typeface="Arial" charset="0"/>
                <a:sym typeface="PT Sans"/>
              </a:rPr>
              <a:t>!</a:t>
            </a:r>
            <a:endParaRPr lang="en" sz="2400" b="1" dirty="0">
              <a:solidFill>
                <a:schemeClr val="bg1"/>
              </a:solidFill>
              <a:ea typeface="Arial" charset="0"/>
              <a:cs typeface="Arial" charset="0"/>
              <a:sym typeface="PT Sans"/>
            </a:endParaRPr>
          </a:p>
        </p:txBody>
      </p:sp>
      <p:pic>
        <p:nvPicPr>
          <p:cNvPr id="310" name="Shape 310" descr="chat.png"/>
          <p:cNvPicPr preferRelativeResize="0"/>
          <p:nvPr/>
        </p:nvPicPr>
        <p:blipFill>
          <a:blip r:embed="rId7">
            <a:alphaModFix/>
          </a:blip>
          <a:stretch>
            <a:fillRect/>
          </a:stretch>
        </p:blipFill>
        <p:spPr>
          <a:xfrm>
            <a:off x="8414100" y="1312734"/>
            <a:ext cx="1026667" cy="1026665"/>
          </a:xfrm>
          <a:prstGeom prst="rect">
            <a:avLst/>
          </a:prstGeom>
          <a:noFill/>
          <a:ln>
            <a:noFill/>
          </a:ln>
        </p:spPr>
      </p:pic>
      <p:sp>
        <p:nvSpPr>
          <p:cNvPr id="311" name="Shape 311"/>
          <p:cNvSpPr txBox="1"/>
          <p:nvPr/>
        </p:nvSpPr>
        <p:spPr>
          <a:xfrm>
            <a:off x="7714895" y="3511138"/>
            <a:ext cx="3084285" cy="321782"/>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facebook.com</a:t>
            </a:r>
            <a:r>
              <a:rPr lang="en" sz="1600" b="1" dirty="0">
                <a:solidFill>
                  <a:srgbClr val="FFFFFF"/>
                </a:solidFill>
                <a:ea typeface="Arial" charset="0"/>
                <a:cs typeface="Arial" charset="0"/>
                <a:sym typeface="PT Sans"/>
              </a:rPr>
              <a:t>/</a:t>
            </a:r>
            <a:r>
              <a:rPr lang="en" sz="1600" b="1" dirty="0" err="1">
                <a:solidFill>
                  <a:srgbClr val="FFFFFF"/>
                </a:solidFill>
                <a:ea typeface="Arial" charset="0"/>
                <a:cs typeface="Arial" charset="0"/>
                <a:sym typeface="PT Sans"/>
              </a:rPr>
              <a:t>CivicTech</a:t>
            </a:r>
            <a:r>
              <a:rPr lang="en-CA" sz="1600" b="1" dirty="0">
                <a:solidFill>
                  <a:srgbClr val="FFFFFF"/>
                </a:solidFill>
                <a:ea typeface="Arial" charset="0"/>
                <a:cs typeface="Arial" charset="0"/>
                <a:sym typeface="PT Sans"/>
              </a:rPr>
              <a:t>WR</a:t>
            </a:r>
            <a:endParaRPr lang="en" sz="1600" b="1" dirty="0">
              <a:solidFill>
                <a:srgbClr val="FFFFFF"/>
              </a:solidFill>
              <a:ea typeface="Arial" charset="0"/>
              <a:cs typeface="Arial" charset="0"/>
              <a:sym typeface="PT Sans"/>
            </a:endParaRPr>
          </a:p>
        </p:txBody>
      </p:sp>
      <p:sp>
        <p:nvSpPr>
          <p:cNvPr id="312" name="Shape 312"/>
          <p:cNvSpPr txBox="1"/>
          <p:nvPr/>
        </p:nvSpPr>
        <p:spPr>
          <a:xfrm>
            <a:off x="7714895" y="3860241"/>
            <a:ext cx="3084285" cy="364755"/>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twitter.com</a:t>
            </a:r>
            <a:r>
              <a:rPr lang="en" sz="1600" b="1" dirty="0">
                <a:solidFill>
                  <a:srgbClr val="FFFFFF"/>
                </a:solidFill>
                <a:ea typeface="Arial" charset="0"/>
                <a:cs typeface="Arial" charset="0"/>
                <a:sym typeface="PT Sans"/>
              </a:rPr>
              <a:t>/</a:t>
            </a:r>
            <a:r>
              <a:rPr lang="en" sz="1600" b="1" dirty="0" err="1">
                <a:solidFill>
                  <a:srgbClr val="FFFFFF"/>
                </a:solidFill>
                <a:ea typeface="Arial" charset="0"/>
                <a:cs typeface="Arial" charset="0"/>
                <a:sym typeface="PT Sans"/>
              </a:rPr>
              <a:t>CivicTech</a:t>
            </a:r>
            <a:r>
              <a:rPr lang="en-CA" sz="1600" b="1" dirty="0">
                <a:solidFill>
                  <a:srgbClr val="FFFFFF"/>
                </a:solidFill>
                <a:ea typeface="Arial" charset="0"/>
                <a:cs typeface="Arial" charset="0"/>
                <a:sym typeface="PT Sans"/>
              </a:rPr>
              <a:t>WR</a:t>
            </a:r>
            <a:endParaRPr lang="en" sz="1600" b="1" dirty="0">
              <a:solidFill>
                <a:srgbClr val="FFFFFF"/>
              </a:solidFill>
              <a:ea typeface="Arial" charset="0"/>
              <a:cs typeface="Arial" charset="0"/>
              <a:sym typeface="PT Sans"/>
            </a:endParaRPr>
          </a:p>
        </p:txBody>
      </p:sp>
      <p:sp>
        <p:nvSpPr>
          <p:cNvPr id="313" name="Shape 313"/>
          <p:cNvSpPr txBox="1"/>
          <p:nvPr/>
        </p:nvSpPr>
        <p:spPr>
          <a:xfrm>
            <a:off x="7714895" y="4252317"/>
            <a:ext cx="3084285" cy="364065"/>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Civ</a:t>
            </a:r>
            <a:r>
              <a:rPr lang="en-CA" sz="1600" b="1" dirty="0" err="1">
                <a:solidFill>
                  <a:srgbClr val="FFFFFF"/>
                </a:solidFill>
                <a:ea typeface="Arial" charset="0"/>
                <a:cs typeface="Arial" charset="0"/>
                <a:sym typeface="PT Sans"/>
              </a:rPr>
              <a:t>Te.ch</a:t>
            </a:r>
            <a:endParaRPr lang="en" sz="1600" b="1" dirty="0">
              <a:solidFill>
                <a:srgbClr val="FFFFFF"/>
              </a:solidFill>
              <a:ea typeface="Arial" charset="0"/>
              <a:cs typeface="Arial" charset="0"/>
              <a:sym typeface="PT Sans"/>
            </a:endParaRPr>
          </a:p>
        </p:txBody>
      </p:sp>
      <p:pic>
        <p:nvPicPr>
          <p:cNvPr id="314" name="Shape 314" descr="twitter-logo-silhouette.png"/>
          <p:cNvPicPr preferRelativeResize="0"/>
          <p:nvPr/>
        </p:nvPicPr>
        <p:blipFill>
          <a:blip r:embed="rId8">
            <a:alphaModFix/>
          </a:blip>
          <a:stretch>
            <a:fillRect/>
          </a:stretch>
        </p:blipFill>
        <p:spPr>
          <a:xfrm>
            <a:off x="7360962" y="3947099"/>
            <a:ext cx="257599" cy="257600"/>
          </a:xfrm>
          <a:prstGeom prst="rect">
            <a:avLst/>
          </a:prstGeom>
          <a:noFill/>
          <a:ln>
            <a:noFill/>
          </a:ln>
        </p:spPr>
      </p:pic>
      <p:pic>
        <p:nvPicPr>
          <p:cNvPr id="315" name="Shape 315" descr="facebook-logo.png"/>
          <p:cNvPicPr preferRelativeResize="0"/>
          <p:nvPr/>
        </p:nvPicPr>
        <p:blipFill rotWithShape="1">
          <a:blip r:embed="rId9">
            <a:alphaModFix/>
          </a:blip>
          <a:srcRect/>
          <a:stretch/>
        </p:blipFill>
        <p:spPr>
          <a:xfrm>
            <a:off x="7360962" y="3587847"/>
            <a:ext cx="257599" cy="257600"/>
          </a:xfrm>
          <a:prstGeom prst="rect">
            <a:avLst/>
          </a:prstGeom>
          <a:noFill/>
          <a:ln>
            <a:noFill/>
          </a:ln>
        </p:spPr>
      </p:pic>
      <p:pic>
        <p:nvPicPr>
          <p:cNvPr id="316" name="Shape 316" descr="web-page-home.png"/>
          <p:cNvPicPr preferRelativeResize="0"/>
          <p:nvPr/>
        </p:nvPicPr>
        <p:blipFill rotWithShape="1">
          <a:blip r:embed="rId10">
            <a:alphaModFix/>
          </a:blip>
          <a:srcRect/>
          <a:stretch/>
        </p:blipFill>
        <p:spPr>
          <a:xfrm>
            <a:off x="7360962" y="4306351"/>
            <a:ext cx="257599" cy="257600"/>
          </a:xfrm>
          <a:prstGeom prst="rect">
            <a:avLst/>
          </a:prstGeom>
          <a:noFill/>
          <a:ln>
            <a:noFill/>
          </a:ln>
        </p:spPr>
      </p:pic>
      <p:sp>
        <p:nvSpPr>
          <p:cNvPr id="317" name="Shape 317"/>
          <p:cNvSpPr txBox="1"/>
          <p:nvPr/>
        </p:nvSpPr>
        <p:spPr>
          <a:xfrm>
            <a:off x="7714895" y="4643703"/>
            <a:ext cx="3084285" cy="312764"/>
          </a:xfrm>
          <a:prstGeom prst="rect">
            <a:avLst/>
          </a:prstGeom>
          <a:noFill/>
          <a:ln>
            <a:noFill/>
          </a:ln>
        </p:spPr>
        <p:txBody>
          <a:bodyPr wrap="square" lIns="121900" tIns="121900" rIns="121900" bIns="121900" anchor="ctr" anchorCtr="0">
            <a:noAutofit/>
          </a:bodyPr>
          <a:lstStyle/>
          <a:p>
            <a:r>
              <a:rPr lang="en" sz="1600" b="1" dirty="0" err="1">
                <a:solidFill>
                  <a:srgbClr val="FFFFFF"/>
                </a:solidFill>
                <a:ea typeface="Arial" charset="0"/>
                <a:cs typeface="Arial" charset="0"/>
                <a:sym typeface="PT Sans"/>
              </a:rPr>
              <a:t>CivicTech</a:t>
            </a:r>
            <a:r>
              <a:rPr lang="en-CA" sz="1600" b="1" dirty="0">
                <a:solidFill>
                  <a:srgbClr val="FFFFFF"/>
                </a:solidFill>
                <a:ea typeface="Arial" charset="0"/>
                <a:cs typeface="Arial" charset="0"/>
                <a:sym typeface="PT Sans"/>
              </a:rPr>
              <a:t>WR</a:t>
            </a:r>
            <a:r>
              <a:rPr lang="en" sz="1600" b="1" dirty="0">
                <a:solidFill>
                  <a:srgbClr val="FFFFFF"/>
                </a:solidFill>
                <a:ea typeface="Arial" charset="0"/>
                <a:cs typeface="Arial" charset="0"/>
                <a:sym typeface="PT Sans"/>
              </a:rPr>
              <a:t>.</a:t>
            </a:r>
            <a:r>
              <a:rPr lang="en" sz="1600" b="1" dirty="0" err="1">
                <a:solidFill>
                  <a:srgbClr val="FFFFFF"/>
                </a:solidFill>
                <a:ea typeface="Arial" charset="0"/>
                <a:cs typeface="Arial" charset="0"/>
                <a:sym typeface="PT Sans"/>
              </a:rPr>
              <a:t>slack.com</a:t>
            </a:r>
            <a:endParaRPr lang="en" sz="1600" b="1" dirty="0">
              <a:solidFill>
                <a:srgbClr val="FFFFFF"/>
              </a:solidFill>
              <a:ea typeface="Arial" charset="0"/>
              <a:cs typeface="Arial" charset="0"/>
              <a:sym typeface="PT Sans"/>
            </a:endParaRPr>
          </a:p>
        </p:txBody>
      </p:sp>
      <p:pic>
        <p:nvPicPr>
          <p:cNvPr id="318" name="Shape 318" descr="slack-symbol-w.png"/>
          <p:cNvPicPr preferRelativeResize="0"/>
          <p:nvPr/>
        </p:nvPicPr>
        <p:blipFill>
          <a:blip r:embed="rId11">
            <a:alphaModFix/>
          </a:blip>
          <a:stretch>
            <a:fillRect/>
          </a:stretch>
        </p:blipFill>
        <p:spPr>
          <a:xfrm>
            <a:off x="7360967" y="4665603"/>
            <a:ext cx="257600" cy="257600"/>
          </a:xfrm>
          <a:prstGeom prst="rect">
            <a:avLst/>
          </a:prstGeom>
          <a:noFill/>
          <a:ln>
            <a:noFill/>
          </a:ln>
        </p:spPr>
      </p:pic>
      <p:sp>
        <p:nvSpPr>
          <p:cNvPr id="319" name="Shape 319"/>
          <p:cNvSpPr txBox="1"/>
          <p:nvPr/>
        </p:nvSpPr>
        <p:spPr>
          <a:xfrm>
            <a:off x="2856933" y="4640000"/>
            <a:ext cx="3554000" cy="7264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Out of respect for our hosts,</a:t>
            </a:r>
          </a:p>
          <a:p>
            <a:r>
              <a:rPr lang="en" sz="1600" b="1" dirty="0">
                <a:solidFill>
                  <a:srgbClr val="FFFFFF"/>
                </a:solidFill>
                <a:ea typeface="Arial" charset="0"/>
                <a:cs typeface="Arial" charset="0"/>
                <a:sym typeface="PT Sans"/>
              </a:rPr>
              <a:t>please leave by </a:t>
            </a:r>
            <a:r>
              <a:rPr lang="en-CA" sz="1600" b="1" dirty="0">
                <a:solidFill>
                  <a:srgbClr val="FFFFFF"/>
                </a:solidFill>
                <a:ea typeface="Arial" charset="0"/>
                <a:cs typeface="Arial" charset="0"/>
                <a:sym typeface="PT Sans"/>
              </a:rPr>
              <a:t>8:30p</a:t>
            </a:r>
            <a:r>
              <a:rPr lang="en" sz="1600" b="1" dirty="0">
                <a:solidFill>
                  <a:srgbClr val="FFFFFF"/>
                </a:solidFill>
                <a:ea typeface="Arial" charset="0"/>
                <a:cs typeface="Arial" charset="0"/>
                <a:sym typeface="PT Sans"/>
              </a:rPr>
              <a:t> sharp</a:t>
            </a:r>
          </a:p>
        </p:txBody>
      </p:sp>
      <p:sp>
        <p:nvSpPr>
          <p:cNvPr id="320" name="Shape 320"/>
          <p:cNvSpPr txBox="1"/>
          <p:nvPr/>
        </p:nvSpPr>
        <p:spPr>
          <a:xfrm>
            <a:off x="7714895" y="3162035"/>
            <a:ext cx="3084285" cy="321782"/>
          </a:xfrm>
          <a:prstGeom prst="rect">
            <a:avLst/>
          </a:prstGeom>
          <a:noFill/>
          <a:ln>
            <a:noFill/>
          </a:ln>
        </p:spPr>
        <p:txBody>
          <a:bodyPr wrap="square" lIns="91425" tIns="91425" rIns="91425" bIns="91425" anchor="ctr" anchorCtr="0">
            <a:noAutofit/>
          </a:bodyPr>
          <a:lstStyle>
            <a:defPPr>
              <a:defRPr lang="en-US"/>
            </a:defPPr>
            <a:lvl1pPr lvl="0">
              <a:spcBef>
                <a:spcPts val="0"/>
              </a:spcBef>
              <a:buNone/>
              <a:defRPr sz="1600" b="1">
                <a:solidFill>
                  <a:srgbClr val="FFFFFF"/>
                </a:solidFill>
                <a:ea typeface="Arial" charset="0"/>
                <a:cs typeface="Arial" charset="0"/>
              </a:defRPr>
            </a:lvl1pPr>
          </a:lstStyle>
          <a:p>
            <a:r>
              <a:rPr lang="en" dirty="0" err="1">
                <a:sym typeface="PT Sans"/>
              </a:rPr>
              <a:t>meetup.com</a:t>
            </a:r>
            <a:r>
              <a:rPr lang="en" dirty="0">
                <a:sym typeface="PT Sans"/>
              </a:rPr>
              <a:t>/</a:t>
            </a:r>
            <a:r>
              <a:rPr lang="en" dirty="0" err="1">
                <a:sym typeface="PT Sans"/>
              </a:rPr>
              <a:t>CivicTech</a:t>
            </a:r>
            <a:r>
              <a:rPr lang="en-CA" dirty="0">
                <a:sym typeface="PT Sans"/>
              </a:rPr>
              <a:t>WR</a:t>
            </a:r>
            <a:endParaRPr lang="en" dirty="0">
              <a:sym typeface="PT Sans"/>
            </a:endParaRPr>
          </a:p>
        </p:txBody>
      </p:sp>
      <p:pic>
        <p:nvPicPr>
          <p:cNvPr id="321" name="Shape 321" descr="meetup.png"/>
          <p:cNvPicPr preferRelativeResize="0"/>
          <p:nvPr/>
        </p:nvPicPr>
        <p:blipFill rotWithShape="1">
          <a:blip r:embed="rId12">
            <a:alphaModFix/>
          </a:blip>
          <a:srcRect l="2408" r="2398"/>
          <a:stretch/>
        </p:blipFill>
        <p:spPr>
          <a:xfrm>
            <a:off x="7338461" y="3161195"/>
            <a:ext cx="325000" cy="325000"/>
          </a:xfrm>
          <a:prstGeom prst="rect">
            <a:avLst/>
          </a:prstGeom>
          <a:noFill/>
          <a:ln>
            <a:noFill/>
          </a:ln>
        </p:spPr>
      </p:pic>
      <p:sp>
        <p:nvSpPr>
          <p:cNvPr id="32" name="Oval 31"/>
          <p:cNvSpPr/>
          <p:nvPr/>
        </p:nvSpPr>
        <p:spPr>
          <a:xfrm>
            <a:off x="846667" y="5758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p:nvPicPr>
        <p:blipFill>
          <a:blip r:embed="rId13"/>
          <a:stretch>
            <a:fillRect/>
          </a:stretch>
        </p:blipFill>
        <p:spPr>
          <a:xfrm>
            <a:off x="7382899" y="5024855"/>
            <a:ext cx="239713" cy="239713"/>
          </a:xfrm>
          <a:prstGeom prst="rect">
            <a:avLst/>
          </a:prstGeom>
        </p:spPr>
      </p:pic>
      <p:pic>
        <p:nvPicPr>
          <p:cNvPr id="27" name="Picture 26"/>
          <p:cNvPicPr>
            <a:picLocks noChangeAspect="1"/>
          </p:cNvPicPr>
          <p:nvPr/>
        </p:nvPicPr>
        <p:blipFill rotWithShape="1">
          <a:blip r:embed="rId14"/>
          <a:srcRect l="13086" t="16602" r="13507" b="16162"/>
          <a:stretch/>
        </p:blipFill>
        <p:spPr>
          <a:xfrm>
            <a:off x="7360962" y="5366221"/>
            <a:ext cx="284668" cy="260740"/>
          </a:xfrm>
          <a:prstGeom prst="rect">
            <a:avLst/>
          </a:prstGeom>
        </p:spPr>
      </p:pic>
      <p:sp>
        <p:nvSpPr>
          <p:cNvPr id="28" name="Shape 317"/>
          <p:cNvSpPr txBox="1"/>
          <p:nvPr/>
        </p:nvSpPr>
        <p:spPr>
          <a:xfrm>
            <a:off x="7714895" y="4983788"/>
            <a:ext cx="3084285" cy="306063"/>
          </a:xfrm>
          <a:prstGeom prst="rect">
            <a:avLst/>
          </a:prstGeom>
          <a:noFill/>
          <a:ln>
            <a:noFill/>
          </a:ln>
        </p:spPr>
        <p:txBody>
          <a:bodyPr wrap="square" lIns="91425" tIns="91425" rIns="91425" bIns="91425" anchor="ctr" anchorCtr="0">
            <a:noAutofit/>
          </a:bodyPr>
          <a:lstStyle/>
          <a:p>
            <a:pPr lvl="0" rtl="0">
              <a:spcBef>
                <a:spcPts val="0"/>
              </a:spcBef>
              <a:buNone/>
            </a:pPr>
            <a:r>
              <a:rPr lang="en-CA" sz="1600" b="1" dirty="0" err="1" smtClean="0">
                <a:solidFill>
                  <a:srgbClr val="FFFFFF"/>
                </a:solidFill>
                <a:latin typeface="+mn-lt"/>
                <a:ea typeface="Arial" charset="0"/>
                <a:cs typeface="Arial" charset="0"/>
                <a:sym typeface="PT Sans"/>
              </a:rPr>
              <a:t>hello@civte.ch</a:t>
            </a:r>
            <a:endParaRPr lang="en" sz="1600" b="1" dirty="0">
              <a:solidFill>
                <a:srgbClr val="FFFFFF"/>
              </a:solidFill>
              <a:latin typeface="+mn-lt"/>
              <a:ea typeface="Arial" charset="0"/>
              <a:cs typeface="Arial" charset="0"/>
              <a:sym typeface="PT Sans"/>
            </a:endParaRPr>
          </a:p>
        </p:txBody>
      </p:sp>
      <p:sp>
        <p:nvSpPr>
          <p:cNvPr id="29" name="Shape 317"/>
          <p:cNvSpPr txBox="1"/>
          <p:nvPr/>
        </p:nvSpPr>
        <p:spPr>
          <a:xfrm>
            <a:off x="7714896" y="5317172"/>
            <a:ext cx="3015018" cy="309789"/>
          </a:xfrm>
          <a:prstGeom prst="rect">
            <a:avLst/>
          </a:prstGeom>
          <a:noFill/>
          <a:ln>
            <a:noFill/>
          </a:ln>
        </p:spPr>
        <p:txBody>
          <a:bodyPr wrap="square" lIns="91425" tIns="91425" rIns="91425" bIns="91425" anchor="ctr" anchorCtr="0">
            <a:noAutofit/>
          </a:bodyPr>
          <a:lstStyle/>
          <a:p>
            <a:pPr lvl="0"/>
            <a:r>
              <a:rPr lang="en" sz="1600" b="1" dirty="0" err="1" smtClean="0">
                <a:solidFill>
                  <a:srgbClr val="FFFFFF"/>
                </a:solidFill>
                <a:latin typeface="+mn-lt"/>
                <a:ea typeface="Arial" charset="0"/>
                <a:cs typeface="Arial" charset="0"/>
                <a:sym typeface="PT Sans"/>
              </a:rPr>
              <a:t>github.com</a:t>
            </a:r>
            <a:r>
              <a:rPr lang="en" sz="1600" b="1" dirty="0" smtClean="0">
                <a:solidFill>
                  <a:srgbClr val="FFFFFF"/>
                </a:solidFill>
                <a:latin typeface="+mn-lt"/>
                <a:ea typeface="Arial" charset="0"/>
                <a:cs typeface="Arial" charset="0"/>
                <a:sym typeface="PT Sans"/>
              </a:rPr>
              <a:t>/</a:t>
            </a:r>
            <a:r>
              <a:rPr lang="en" sz="1600" b="1" dirty="0" err="1" smtClean="0">
                <a:solidFill>
                  <a:srgbClr val="FFFFFF"/>
                </a:solidFill>
                <a:latin typeface="+mn-lt"/>
                <a:ea typeface="Arial" charset="0"/>
                <a:cs typeface="Arial" charset="0"/>
                <a:sym typeface="PT Sans"/>
              </a:rPr>
              <a:t>CivicTechWR</a:t>
            </a:r>
            <a:endParaRPr lang="en" sz="1600" b="1" dirty="0">
              <a:solidFill>
                <a:srgbClr val="FFFFFF"/>
              </a:solidFill>
              <a:latin typeface="+mn-lt"/>
              <a:ea typeface="Arial" charset="0"/>
              <a:cs typeface="Arial" charset="0"/>
              <a:sym typeface="PT Sans"/>
            </a:endParaRPr>
          </a:p>
        </p:txBody>
      </p:sp>
    </p:spTree>
    <p:extLst>
      <p:ext uri="{BB962C8B-B14F-4D97-AF65-F5344CB8AC3E}">
        <p14:creationId xmlns:p14="http://schemas.microsoft.com/office/powerpoint/2010/main" val="1007159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46667" y="5758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8082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70"/>
        <p:cNvGrpSpPr/>
        <p:nvPr/>
      </p:nvGrpSpPr>
      <p:grpSpPr>
        <a:xfrm>
          <a:off x="0" y="0"/>
          <a:ext cx="0" cy="0"/>
          <a:chOff x="0" y="0"/>
          <a:chExt cx="0" cy="0"/>
        </a:xfrm>
      </p:grpSpPr>
      <p:grpSp>
        <p:nvGrpSpPr>
          <p:cNvPr id="2" name="Group 1"/>
          <p:cNvGrpSpPr/>
          <p:nvPr/>
        </p:nvGrpSpPr>
        <p:grpSpPr>
          <a:xfrm>
            <a:off x="5004606" y="1525301"/>
            <a:ext cx="3202133" cy="3402300"/>
            <a:chOff x="1146275" y="1118574"/>
            <a:chExt cx="2401600" cy="2551725"/>
          </a:xfrm>
        </p:grpSpPr>
        <p:sp>
          <p:nvSpPr>
            <p:cNvPr id="173" name="Shape 173"/>
            <p:cNvSpPr/>
            <p:nvPr/>
          </p:nvSpPr>
          <p:spPr>
            <a:xfrm>
              <a:off x="1146275" y="1118574"/>
              <a:ext cx="2387100" cy="2551725"/>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177" name="Shape 177"/>
            <p:cNvSpPr txBox="1"/>
            <p:nvPr/>
          </p:nvSpPr>
          <p:spPr>
            <a:xfrm>
              <a:off x="1160775" y="2079787"/>
              <a:ext cx="2387100" cy="308400"/>
            </a:xfrm>
            <a:prstGeom prst="rect">
              <a:avLst/>
            </a:prstGeom>
            <a:noFill/>
            <a:ln>
              <a:noFill/>
            </a:ln>
          </p:spPr>
          <p:txBody>
            <a:bodyPr wrap="square" lIns="121900" tIns="121900" rIns="121900" bIns="121900" anchor="ctr" anchorCtr="0">
              <a:noAutofit/>
            </a:bodyPr>
            <a:lstStyle/>
            <a:p>
              <a:pPr algn="ctr"/>
              <a:r>
                <a:rPr lang="en" sz="2667" b="1" dirty="0" err="1">
                  <a:solidFill>
                    <a:schemeClr val="bg1"/>
                  </a:solidFill>
                  <a:ea typeface="Arial" charset="0"/>
                  <a:cs typeface="Arial" charset="0"/>
                  <a:sym typeface="PT Sans"/>
                </a:rPr>
                <a:t>Meetup.com</a:t>
              </a:r>
              <a:endParaRPr lang="en" sz="2667" b="1" dirty="0">
                <a:solidFill>
                  <a:schemeClr val="bg1"/>
                </a:solidFill>
                <a:ea typeface="Arial" charset="0"/>
                <a:cs typeface="Arial" charset="0"/>
                <a:sym typeface="PT Sans"/>
              </a:endParaRPr>
            </a:p>
          </p:txBody>
        </p:sp>
        <p:sp>
          <p:nvSpPr>
            <p:cNvPr id="194" name="Shape 194"/>
            <p:cNvSpPr txBox="1"/>
            <p:nvPr/>
          </p:nvSpPr>
          <p:spPr>
            <a:xfrm>
              <a:off x="1153850" y="2414273"/>
              <a:ext cx="2387100" cy="1091999"/>
            </a:xfrm>
            <a:prstGeom prst="rect">
              <a:avLst/>
            </a:prstGeom>
            <a:noFill/>
            <a:ln>
              <a:noFill/>
            </a:ln>
          </p:spPr>
          <p:txBody>
            <a:bodyPr wrap="square" lIns="121900" tIns="121900" rIns="121900" bIns="121900" anchor="ctr" anchorCtr="0">
              <a:noAutofit/>
            </a:bodyPr>
            <a:lstStyle/>
            <a:p>
              <a:pPr algn="ctr"/>
              <a:r>
                <a:rPr lang="en" sz="1600" b="1" dirty="0">
                  <a:solidFill>
                    <a:srgbClr val="FFFFFF"/>
                  </a:solidFill>
                  <a:ea typeface="Arial" charset="0"/>
                  <a:cs typeface="Arial" charset="0"/>
                  <a:sym typeface="PT Sans"/>
                </a:rPr>
                <a:t>Details on each </a:t>
              </a:r>
              <a:r>
                <a:rPr lang="en-CA" sz="1600" b="1" dirty="0">
                  <a:solidFill>
                    <a:srgbClr val="FFFFFF"/>
                  </a:solidFill>
                  <a:ea typeface="Arial" charset="0"/>
                  <a:cs typeface="Arial" charset="0"/>
                  <a:sym typeface="PT Sans"/>
                </a:rPr>
                <a:t>month’s </a:t>
              </a:r>
              <a:r>
                <a:rPr lang="en" sz="1600" b="1" dirty="0" err="1">
                  <a:solidFill>
                    <a:srgbClr val="FFFFFF"/>
                  </a:solidFill>
                  <a:ea typeface="Arial" charset="0"/>
                  <a:cs typeface="Arial" charset="0"/>
                  <a:sym typeface="PT Sans"/>
                </a:rPr>
                <a:t>hacknight</a:t>
              </a:r>
              <a:r>
                <a:rPr lang="en" sz="1600" b="1" dirty="0">
                  <a:solidFill>
                    <a:srgbClr val="FFFFFF"/>
                  </a:solidFill>
                  <a:ea typeface="Arial" charset="0"/>
                  <a:cs typeface="Arial" charset="0"/>
                  <a:sym typeface="PT Sans"/>
                </a:rPr>
                <a:t>:</a:t>
              </a:r>
            </a:p>
            <a:p>
              <a:pPr marL="609585" indent="-304792">
                <a:buClr>
                  <a:srgbClr val="FFFFFF"/>
                </a:buClr>
                <a:buFont typeface="PT Sans"/>
                <a:buChar char="●"/>
              </a:pPr>
              <a:r>
                <a:rPr lang="en" sz="1600" b="1" dirty="0">
                  <a:solidFill>
                    <a:srgbClr val="FFFFFF"/>
                  </a:solidFill>
                  <a:ea typeface="Arial" charset="0"/>
                  <a:cs typeface="Arial" charset="0"/>
                  <a:sym typeface="PT Sans"/>
                </a:rPr>
                <a:t>Where</a:t>
              </a:r>
            </a:p>
            <a:p>
              <a:pPr marL="609585" indent="-304792">
                <a:buClr>
                  <a:srgbClr val="FFFFFF"/>
                </a:buClr>
                <a:buFont typeface="PT Sans"/>
                <a:buChar char="●"/>
              </a:pPr>
              <a:r>
                <a:rPr lang="en" sz="1600" b="1" dirty="0">
                  <a:solidFill>
                    <a:srgbClr val="FFFFFF"/>
                  </a:solidFill>
                  <a:ea typeface="Arial" charset="0"/>
                  <a:cs typeface="Arial" charset="0"/>
                  <a:sym typeface="PT Sans"/>
                </a:rPr>
                <a:t>Who</a:t>
              </a:r>
            </a:p>
            <a:p>
              <a:pPr marL="609585" indent="-304792">
                <a:buClr>
                  <a:srgbClr val="FFFFFF"/>
                </a:buClr>
                <a:buFont typeface="PT Sans"/>
                <a:buChar char="●"/>
              </a:pPr>
              <a:r>
                <a:rPr lang="en" sz="1600" b="1" dirty="0">
                  <a:solidFill>
                    <a:srgbClr val="FFFFFF"/>
                  </a:solidFill>
                  <a:ea typeface="Arial" charset="0"/>
                  <a:cs typeface="Arial" charset="0"/>
                  <a:sym typeface="PT Sans"/>
                </a:rPr>
                <a:t>Important Details</a:t>
              </a:r>
            </a:p>
          </p:txBody>
        </p:sp>
        <p:pic>
          <p:nvPicPr>
            <p:cNvPr id="203" name="Shape 203" descr="meetup.png"/>
            <p:cNvPicPr preferRelativeResize="0"/>
            <p:nvPr/>
          </p:nvPicPr>
          <p:blipFill rotWithShape="1">
            <a:blip r:embed="rId3">
              <a:alphaModFix/>
            </a:blip>
            <a:srcRect l="2408" r="2398"/>
            <a:stretch/>
          </p:blipFill>
          <p:spPr>
            <a:xfrm>
              <a:off x="1965320" y="1237113"/>
              <a:ext cx="778025" cy="778024"/>
            </a:xfrm>
            <a:prstGeom prst="rect">
              <a:avLst/>
            </a:prstGeom>
            <a:noFill/>
            <a:ln>
              <a:noFill/>
            </a:ln>
          </p:spPr>
        </p:pic>
      </p:grpSp>
      <p:grpSp>
        <p:nvGrpSpPr>
          <p:cNvPr id="4" name="Group 3"/>
          <p:cNvGrpSpPr/>
          <p:nvPr/>
        </p:nvGrpSpPr>
        <p:grpSpPr>
          <a:xfrm>
            <a:off x="1484694" y="1525299"/>
            <a:ext cx="3192484" cy="4418300"/>
            <a:chOff x="3773437" y="1118523"/>
            <a:chExt cx="2394363" cy="3313725"/>
          </a:xfrm>
        </p:grpSpPr>
        <p:sp>
          <p:nvSpPr>
            <p:cNvPr id="175" name="Shape 175"/>
            <p:cNvSpPr/>
            <p:nvPr/>
          </p:nvSpPr>
          <p:spPr>
            <a:xfrm>
              <a:off x="3780700" y="1118523"/>
              <a:ext cx="2387100" cy="3313725"/>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191" name="Shape 191"/>
            <p:cNvSpPr txBox="1"/>
            <p:nvPr/>
          </p:nvSpPr>
          <p:spPr>
            <a:xfrm>
              <a:off x="3773437" y="2079787"/>
              <a:ext cx="2387100" cy="308400"/>
            </a:xfrm>
            <a:prstGeom prst="rect">
              <a:avLst/>
            </a:prstGeom>
            <a:noFill/>
            <a:ln>
              <a:noFill/>
            </a:ln>
          </p:spPr>
          <p:txBody>
            <a:bodyPr wrap="square" lIns="121900" tIns="121900" rIns="121900" bIns="121900" anchor="ctr" anchorCtr="0">
              <a:noAutofit/>
            </a:bodyPr>
            <a:lstStyle/>
            <a:p>
              <a:pPr algn="ctr"/>
              <a:r>
                <a:rPr lang="en-CA" sz="2667" b="1" dirty="0" err="1">
                  <a:solidFill>
                    <a:schemeClr val="bg1"/>
                  </a:solidFill>
                  <a:ea typeface="Arial" charset="0"/>
                  <a:cs typeface="Arial" charset="0"/>
                  <a:sym typeface="PT Sans"/>
                </a:rPr>
                <a:t>c</a:t>
              </a:r>
              <a:r>
                <a:rPr lang="en" sz="2667" b="1" dirty="0" err="1">
                  <a:solidFill>
                    <a:schemeClr val="bg1"/>
                  </a:solidFill>
                  <a:ea typeface="Arial" charset="0"/>
                  <a:cs typeface="Arial" charset="0"/>
                  <a:sym typeface="PT Sans"/>
                </a:rPr>
                <a:t>ivte</a:t>
              </a:r>
              <a:r>
                <a:rPr lang="en-CA" sz="2667" b="1" dirty="0">
                  <a:solidFill>
                    <a:schemeClr val="bg1"/>
                  </a:solidFill>
                  <a:ea typeface="Arial" charset="0"/>
                  <a:cs typeface="Arial" charset="0"/>
                  <a:sym typeface="PT Sans"/>
                </a:rPr>
                <a:t>.</a:t>
              </a:r>
              <a:r>
                <a:rPr lang="en" sz="2667" b="1" dirty="0" err="1">
                  <a:solidFill>
                    <a:schemeClr val="bg1"/>
                  </a:solidFill>
                  <a:ea typeface="Arial" charset="0"/>
                  <a:cs typeface="Arial" charset="0"/>
                  <a:sym typeface="PT Sans"/>
                </a:rPr>
                <a:t>ch</a:t>
              </a:r>
              <a:endParaRPr lang="en" sz="2667" b="1" dirty="0">
                <a:solidFill>
                  <a:schemeClr val="bg1"/>
                </a:solidFill>
                <a:ea typeface="Arial" charset="0"/>
                <a:cs typeface="Arial" charset="0"/>
                <a:sym typeface="PT Sans"/>
              </a:endParaRPr>
            </a:p>
          </p:txBody>
        </p:sp>
        <p:sp>
          <p:nvSpPr>
            <p:cNvPr id="193" name="Shape 193"/>
            <p:cNvSpPr txBox="1"/>
            <p:nvPr/>
          </p:nvSpPr>
          <p:spPr>
            <a:xfrm>
              <a:off x="3879117" y="2414272"/>
              <a:ext cx="2133600" cy="1880077"/>
            </a:xfrm>
            <a:prstGeom prst="rect">
              <a:avLst/>
            </a:prstGeom>
            <a:noFill/>
            <a:ln>
              <a:noFill/>
            </a:ln>
          </p:spPr>
          <p:txBody>
            <a:bodyPr wrap="square" lIns="121900" tIns="121900" rIns="121900" bIns="121900" anchor="t" anchorCtr="0">
              <a:noAutofit/>
            </a:bodyPr>
            <a:lstStyle/>
            <a:p>
              <a:pPr marL="474121" indent="-304792">
                <a:buClr>
                  <a:srgbClr val="FFFFFF"/>
                </a:buClr>
                <a:buFont typeface="PT Sans"/>
                <a:buChar char="●"/>
              </a:pPr>
              <a:r>
                <a:rPr lang="en" sz="1600" b="1" dirty="0">
                  <a:solidFill>
                    <a:srgbClr val="FFFFFF"/>
                  </a:solidFill>
                  <a:ea typeface="Arial" charset="0"/>
                  <a:cs typeface="Arial" charset="0"/>
                  <a:sym typeface="PT Sans"/>
                </a:rPr>
                <a:t>Videos &amp; slides from presentations</a:t>
              </a:r>
            </a:p>
            <a:p>
              <a:pPr marL="474121" indent="-304792">
                <a:buClr>
                  <a:srgbClr val="FFFFFF"/>
                </a:buClr>
                <a:buFont typeface="PT Sans"/>
                <a:buChar char="●"/>
              </a:pPr>
              <a:r>
                <a:rPr lang="en" sz="1600" b="1" dirty="0">
                  <a:solidFill>
                    <a:srgbClr val="FFFFFF"/>
                  </a:solidFill>
                  <a:ea typeface="Arial" charset="0"/>
                  <a:cs typeface="Arial" charset="0"/>
                  <a:sym typeface="PT Sans"/>
                </a:rPr>
                <a:t>Notes from Project Leads</a:t>
              </a:r>
              <a:endParaRPr lang="en-CA" sz="1600" b="1" dirty="0">
                <a:solidFill>
                  <a:srgbClr val="FFFFFF"/>
                </a:solidFill>
                <a:ea typeface="Arial" charset="0"/>
                <a:cs typeface="Arial" charset="0"/>
                <a:sym typeface="PT Sans"/>
              </a:endParaRPr>
            </a:p>
            <a:p>
              <a:pPr marL="474121" indent="-304792">
                <a:buClr>
                  <a:srgbClr val="FFFFFF"/>
                </a:buClr>
                <a:buFont typeface="PT Sans"/>
                <a:buChar char="●"/>
              </a:pPr>
              <a:r>
                <a:rPr lang="en-CA" sz="1600" b="1" dirty="0">
                  <a:solidFill>
                    <a:srgbClr val="FFFFFF"/>
                  </a:solidFill>
                  <a:ea typeface="Arial" charset="0"/>
                  <a:cs typeface="Arial" charset="0"/>
                  <a:sym typeface="PT Sans"/>
                </a:rPr>
                <a:t>Information on all things Civic Tech</a:t>
              </a:r>
              <a:endParaRPr lang="en" sz="1600" b="1" dirty="0">
                <a:solidFill>
                  <a:srgbClr val="FFFFFF"/>
                </a:solidFill>
                <a:ea typeface="Arial" charset="0"/>
                <a:cs typeface="Arial" charset="0"/>
                <a:sym typeface="PT Sans"/>
              </a:endParaRPr>
            </a:p>
          </p:txBody>
        </p:sp>
        <p:grpSp>
          <p:nvGrpSpPr>
            <p:cNvPr id="35" name="Group 34"/>
            <p:cNvGrpSpPr/>
            <p:nvPr/>
          </p:nvGrpSpPr>
          <p:grpSpPr>
            <a:xfrm>
              <a:off x="4642006" y="1309423"/>
              <a:ext cx="647235" cy="633404"/>
              <a:chOff x="4451506" y="928696"/>
              <a:chExt cx="804369" cy="787180"/>
            </a:xfrm>
          </p:grpSpPr>
          <p:sp>
            <p:nvSpPr>
              <p:cNvPr id="36" name="Shape 139"/>
              <p:cNvSpPr/>
              <p:nvPr/>
            </p:nvSpPr>
            <p:spPr>
              <a:xfrm>
                <a:off x="4451506" y="928696"/>
                <a:ext cx="804369" cy="787180"/>
              </a:xfrm>
              <a:prstGeom prst="ellipse">
                <a:avLst/>
              </a:prstGeom>
              <a:solidFill>
                <a:schemeClr val="bg1"/>
              </a:solidFill>
              <a:ln w="19050" cap="flat" cmpd="sng">
                <a:solidFill>
                  <a:srgbClr val="000000"/>
                </a:solid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812" y="1072854"/>
                <a:ext cx="503756" cy="498865"/>
              </a:xfrm>
              <a:prstGeom prst="rect">
                <a:avLst/>
              </a:prstGeom>
            </p:spPr>
          </p:pic>
        </p:grpSp>
      </p:grpSp>
      <p:grpSp>
        <p:nvGrpSpPr>
          <p:cNvPr id="3" name="Group 2"/>
          <p:cNvGrpSpPr/>
          <p:nvPr/>
        </p:nvGrpSpPr>
        <p:grpSpPr>
          <a:xfrm>
            <a:off x="8534167" y="1525301"/>
            <a:ext cx="3192000" cy="3402300"/>
            <a:chOff x="6400625" y="1143975"/>
            <a:chExt cx="2394000" cy="2551725"/>
          </a:xfrm>
        </p:grpSpPr>
        <p:sp>
          <p:nvSpPr>
            <p:cNvPr id="176" name="Shape 176"/>
            <p:cNvSpPr/>
            <p:nvPr/>
          </p:nvSpPr>
          <p:spPr>
            <a:xfrm>
              <a:off x="6407525" y="1143975"/>
              <a:ext cx="2387100" cy="2551725"/>
            </a:xfrm>
            <a:prstGeom prst="roundRect">
              <a:avLst>
                <a:gd name="adj" fmla="val 5062"/>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180" name="Shape 180" descr="slack-symbol-w.png"/>
            <p:cNvPicPr preferRelativeResize="0"/>
            <p:nvPr/>
          </p:nvPicPr>
          <p:blipFill>
            <a:blip r:embed="rId5">
              <a:alphaModFix/>
            </a:blip>
            <a:stretch>
              <a:fillRect/>
            </a:stretch>
          </p:blipFill>
          <p:spPr>
            <a:xfrm>
              <a:off x="7238900" y="1279226"/>
              <a:ext cx="693799" cy="693799"/>
            </a:xfrm>
            <a:prstGeom prst="rect">
              <a:avLst/>
            </a:prstGeom>
            <a:noFill/>
            <a:ln>
              <a:noFill/>
            </a:ln>
          </p:spPr>
        </p:pic>
        <p:sp>
          <p:nvSpPr>
            <p:cNvPr id="183" name="Shape 183"/>
            <p:cNvSpPr txBox="1"/>
            <p:nvPr/>
          </p:nvSpPr>
          <p:spPr>
            <a:xfrm>
              <a:off x="6781600" y="23957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Visit </a:t>
              </a:r>
              <a:r>
                <a:rPr lang="en" sz="1600" b="1" dirty="0">
                  <a:solidFill>
                    <a:srgbClr val="CFE2F3"/>
                  </a:solidFill>
                  <a:ea typeface="Arial" charset="0"/>
                  <a:cs typeface="Arial" charset="0"/>
                  <a:sym typeface="PT Sans"/>
                </a:rPr>
                <a:t>http://</a:t>
              </a:r>
              <a:r>
                <a:rPr lang="en-CA" sz="1600" b="1" dirty="0" err="1">
                  <a:solidFill>
                    <a:srgbClr val="CFE2F3"/>
                  </a:solidFill>
                  <a:ea typeface="Arial" charset="0"/>
                  <a:cs typeface="Arial" charset="0"/>
                  <a:sym typeface="PT Sans"/>
                </a:rPr>
                <a:t>civte.ch</a:t>
              </a:r>
              <a:endParaRPr lang="en" sz="1600" b="1" dirty="0">
                <a:solidFill>
                  <a:srgbClr val="CFE2F3"/>
                </a:solidFill>
                <a:ea typeface="Arial" charset="0"/>
                <a:cs typeface="Arial" charset="0"/>
                <a:sym typeface="PT Sans"/>
              </a:endParaRPr>
            </a:p>
          </p:txBody>
        </p:sp>
        <p:sp>
          <p:nvSpPr>
            <p:cNvPr id="184" name="Shape 184"/>
            <p:cNvSpPr txBox="1"/>
            <p:nvPr/>
          </p:nvSpPr>
          <p:spPr>
            <a:xfrm>
              <a:off x="6781675" y="26370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Click “</a:t>
              </a:r>
              <a:r>
                <a:rPr lang="en-CA" sz="1600" b="1" dirty="0">
                  <a:solidFill>
                    <a:srgbClr val="FFFFFF"/>
                  </a:solidFill>
                  <a:ea typeface="Arial" charset="0"/>
                  <a:cs typeface="Arial" charset="0"/>
                  <a:sym typeface="PT Sans"/>
                </a:rPr>
                <a:t>Slack</a:t>
              </a:r>
              <a:r>
                <a:rPr lang="en" sz="1600" b="1" dirty="0">
                  <a:solidFill>
                    <a:srgbClr val="FFFFFF"/>
                  </a:solidFill>
                  <a:ea typeface="Arial" charset="0"/>
                  <a:cs typeface="Arial" charset="0"/>
                  <a:sym typeface="PT Sans"/>
                </a:rPr>
                <a:t>”</a:t>
              </a:r>
            </a:p>
          </p:txBody>
        </p:sp>
        <p:sp>
          <p:nvSpPr>
            <p:cNvPr id="185" name="Shape 185"/>
            <p:cNvSpPr txBox="1"/>
            <p:nvPr/>
          </p:nvSpPr>
          <p:spPr>
            <a:xfrm>
              <a:off x="6781675" y="29037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Submit email</a:t>
              </a:r>
            </a:p>
          </p:txBody>
        </p:sp>
        <p:sp>
          <p:nvSpPr>
            <p:cNvPr id="186" name="Shape 186"/>
            <p:cNvSpPr txBox="1"/>
            <p:nvPr/>
          </p:nvSpPr>
          <p:spPr>
            <a:xfrm>
              <a:off x="6781675" y="3170425"/>
              <a:ext cx="1990800" cy="426000"/>
            </a:xfrm>
            <a:prstGeom prst="rect">
              <a:avLst/>
            </a:prstGeom>
            <a:noFill/>
            <a:ln>
              <a:noFill/>
            </a:ln>
          </p:spPr>
          <p:txBody>
            <a:bodyPr wrap="square" lIns="121900" tIns="121900" rIns="121900" bIns="121900" anchor="ctr" anchorCtr="0">
              <a:noAutofit/>
            </a:bodyPr>
            <a:lstStyle/>
            <a:p>
              <a:r>
                <a:rPr lang="en" sz="1600" b="1" dirty="0">
                  <a:solidFill>
                    <a:srgbClr val="FFFFFF"/>
                  </a:solidFill>
                  <a:ea typeface="Arial" charset="0"/>
                  <a:cs typeface="Arial" charset="0"/>
                  <a:sym typeface="PT Sans"/>
                </a:rPr>
                <a:t>Boom!</a:t>
              </a:r>
            </a:p>
          </p:txBody>
        </p:sp>
        <p:pic>
          <p:nvPicPr>
            <p:cNvPr id="187" name="Shape 187" descr="number-1.png"/>
            <p:cNvPicPr preferRelativeResize="0"/>
            <p:nvPr/>
          </p:nvPicPr>
          <p:blipFill>
            <a:blip r:embed="rId6">
              <a:alphaModFix/>
            </a:blip>
            <a:stretch>
              <a:fillRect/>
            </a:stretch>
          </p:blipFill>
          <p:spPr>
            <a:xfrm>
              <a:off x="6581400" y="2483225"/>
              <a:ext cx="200199" cy="200199"/>
            </a:xfrm>
            <a:prstGeom prst="rect">
              <a:avLst/>
            </a:prstGeom>
            <a:noFill/>
            <a:ln>
              <a:noFill/>
            </a:ln>
          </p:spPr>
        </p:pic>
        <p:pic>
          <p:nvPicPr>
            <p:cNvPr id="188" name="Shape 188" descr="number-2.png"/>
            <p:cNvPicPr preferRelativeResize="0"/>
            <p:nvPr/>
          </p:nvPicPr>
          <p:blipFill>
            <a:blip r:embed="rId7">
              <a:alphaModFix/>
            </a:blip>
            <a:stretch>
              <a:fillRect/>
            </a:stretch>
          </p:blipFill>
          <p:spPr>
            <a:xfrm>
              <a:off x="6581400" y="2749925"/>
              <a:ext cx="200199" cy="200199"/>
            </a:xfrm>
            <a:prstGeom prst="rect">
              <a:avLst/>
            </a:prstGeom>
            <a:noFill/>
            <a:ln>
              <a:noFill/>
            </a:ln>
          </p:spPr>
        </p:pic>
        <p:pic>
          <p:nvPicPr>
            <p:cNvPr id="189" name="Shape 189" descr="number-3.png"/>
            <p:cNvPicPr preferRelativeResize="0"/>
            <p:nvPr/>
          </p:nvPicPr>
          <p:blipFill>
            <a:blip r:embed="rId8">
              <a:alphaModFix/>
            </a:blip>
            <a:stretch>
              <a:fillRect/>
            </a:stretch>
          </p:blipFill>
          <p:spPr>
            <a:xfrm>
              <a:off x="6581400" y="3016625"/>
              <a:ext cx="200199" cy="200199"/>
            </a:xfrm>
            <a:prstGeom prst="rect">
              <a:avLst/>
            </a:prstGeom>
            <a:noFill/>
            <a:ln>
              <a:noFill/>
            </a:ln>
          </p:spPr>
        </p:pic>
        <p:pic>
          <p:nvPicPr>
            <p:cNvPr id="190" name="Shape 190" descr="number-4.png"/>
            <p:cNvPicPr preferRelativeResize="0"/>
            <p:nvPr/>
          </p:nvPicPr>
          <p:blipFill>
            <a:blip r:embed="rId9">
              <a:alphaModFix/>
            </a:blip>
            <a:stretch>
              <a:fillRect/>
            </a:stretch>
          </p:blipFill>
          <p:spPr>
            <a:xfrm>
              <a:off x="6581400" y="3283325"/>
              <a:ext cx="200199" cy="200199"/>
            </a:xfrm>
            <a:prstGeom prst="rect">
              <a:avLst/>
            </a:prstGeom>
            <a:noFill/>
            <a:ln>
              <a:noFill/>
            </a:ln>
          </p:spPr>
        </p:pic>
        <p:sp>
          <p:nvSpPr>
            <p:cNvPr id="38" name="Shape 182"/>
            <p:cNvSpPr txBox="1"/>
            <p:nvPr/>
          </p:nvSpPr>
          <p:spPr>
            <a:xfrm>
              <a:off x="6400625" y="2020987"/>
              <a:ext cx="2387100" cy="426000"/>
            </a:xfrm>
            <a:prstGeom prst="rect">
              <a:avLst/>
            </a:prstGeom>
            <a:no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algn="ctr">
                <a:defRPr sz="2200" b="1">
                  <a:solidFill>
                    <a:schemeClr val="bg1"/>
                  </a:solidFill>
                  <a:latin typeface="PT Sans"/>
                  <a:ea typeface="PT Sans"/>
                  <a:cs typeface="PT Sans"/>
                </a:defRPr>
              </a:lvl1pPr>
            </a:lstStyle>
            <a:p>
              <a:r>
                <a:rPr lang="en" sz="2667" dirty="0">
                  <a:latin typeface="+mn-lt"/>
                  <a:ea typeface="Arial" charset="0"/>
                  <a:cs typeface="Arial" charset="0"/>
                  <a:sym typeface="PT Sans"/>
                </a:rPr>
                <a:t>Join our Slack</a:t>
              </a:r>
            </a:p>
          </p:txBody>
        </p:sp>
      </p:grpSp>
      <p:sp>
        <p:nvSpPr>
          <p:cNvPr id="42" name="Shape 196"/>
          <p:cNvSpPr/>
          <p:nvPr/>
        </p:nvSpPr>
        <p:spPr>
          <a:xfrm>
            <a:off x="5023939" y="5198399"/>
            <a:ext cx="6672595" cy="745200"/>
          </a:xfrm>
          <a:prstGeom prst="roundRect">
            <a:avLst>
              <a:gd name="adj" fmla="val 18696"/>
            </a:avLst>
          </a:prstGeom>
          <a:solidFill>
            <a:srgbClr val="1F497D">
              <a:alpha val="74902"/>
            </a:srgbClr>
          </a:solidFill>
          <a:ln w="19050" cap="flat" cmpd="sng">
            <a:no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43" name="Shape 42" descr="twitter-logo-silhouette.png"/>
          <p:cNvPicPr preferRelativeResize="0"/>
          <p:nvPr/>
        </p:nvPicPr>
        <p:blipFill>
          <a:blip r:embed="rId10">
            <a:alphaModFix/>
          </a:blip>
          <a:stretch>
            <a:fillRect/>
          </a:stretch>
        </p:blipFill>
        <p:spPr>
          <a:xfrm>
            <a:off x="5291933" y="5417102"/>
            <a:ext cx="342633" cy="342633"/>
          </a:xfrm>
          <a:prstGeom prst="rect">
            <a:avLst/>
          </a:prstGeom>
          <a:noFill/>
          <a:ln>
            <a:noFill/>
          </a:ln>
        </p:spPr>
      </p:pic>
      <p:pic>
        <p:nvPicPr>
          <p:cNvPr id="6" name="Picture 5"/>
          <p:cNvPicPr>
            <a:picLocks noChangeAspect="1"/>
          </p:cNvPicPr>
          <p:nvPr/>
        </p:nvPicPr>
        <p:blipFill>
          <a:blip r:embed="rId11"/>
          <a:stretch>
            <a:fillRect/>
          </a:stretch>
        </p:blipFill>
        <p:spPr>
          <a:xfrm>
            <a:off x="8502643" y="5323939"/>
            <a:ext cx="494120" cy="494120"/>
          </a:xfrm>
          <a:prstGeom prst="rect">
            <a:avLst/>
          </a:prstGeom>
        </p:spPr>
      </p:pic>
      <p:sp>
        <p:nvSpPr>
          <p:cNvPr id="7" name="TextBox 6">
            <a:hlinkClick r:id="rId12"/>
          </p:cNvPr>
          <p:cNvSpPr txBox="1"/>
          <p:nvPr/>
        </p:nvSpPr>
        <p:spPr>
          <a:xfrm>
            <a:off x="9198534" y="5365814"/>
            <a:ext cx="2489005" cy="461665"/>
          </a:xfrm>
          <a:prstGeom prst="rect">
            <a:avLst/>
          </a:prstGeom>
          <a:noFill/>
        </p:spPr>
        <p:txBody>
          <a:bodyPr wrap="square" rtlCol="0">
            <a:spAutoFit/>
          </a:bodyPr>
          <a:lstStyle/>
          <a:p>
            <a:r>
              <a:rPr lang="en-US" sz="2400" dirty="0">
                <a:solidFill>
                  <a:schemeClr val="bg1"/>
                </a:solidFill>
              </a:rPr>
              <a:t>/</a:t>
            </a:r>
            <a:r>
              <a:rPr lang="en-US" sz="2400" dirty="0" err="1">
                <a:solidFill>
                  <a:schemeClr val="bg1"/>
                </a:solidFill>
              </a:rPr>
              <a:t>CivicTechWR</a:t>
            </a:r>
            <a:endParaRPr lang="en-US" sz="2400" dirty="0">
              <a:solidFill>
                <a:schemeClr val="bg1"/>
              </a:solidFill>
            </a:endParaRPr>
          </a:p>
        </p:txBody>
      </p:sp>
      <p:sp>
        <p:nvSpPr>
          <p:cNvPr id="47" name="TextBox 46">
            <a:hlinkClick r:id="rId13"/>
          </p:cNvPr>
          <p:cNvSpPr txBox="1"/>
          <p:nvPr/>
        </p:nvSpPr>
        <p:spPr>
          <a:xfrm>
            <a:off x="5811867" y="5365814"/>
            <a:ext cx="2344015" cy="461665"/>
          </a:xfrm>
          <a:prstGeom prst="rect">
            <a:avLst/>
          </a:prstGeom>
          <a:noFill/>
        </p:spPr>
        <p:txBody>
          <a:bodyPr wrap="square" rtlCol="0">
            <a:spAutoFit/>
          </a:bodyPr>
          <a:lstStyle/>
          <a:p>
            <a:r>
              <a:rPr lang="en-US" sz="2400" dirty="0">
                <a:solidFill>
                  <a:schemeClr val="bg1"/>
                </a:solidFill>
              </a:rPr>
              <a:t>@</a:t>
            </a:r>
            <a:r>
              <a:rPr lang="en-US" sz="2400" dirty="0" err="1">
                <a:solidFill>
                  <a:schemeClr val="bg1"/>
                </a:solidFill>
              </a:rPr>
              <a:t>CivicTechWR</a:t>
            </a:r>
            <a:endParaRPr lang="en-US" sz="2400" dirty="0">
              <a:solidFill>
                <a:schemeClr val="bg1"/>
              </a:solidFill>
            </a:endParaRPr>
          </a:p>
        </p:txBody>
      </p:sp>
      <p:sp>
        <p:nvSpPr>
          <p:cNvPr id="10" name="Title 9"/>
          <p:cNvSpPr>
            <a:spLocks noGrp="1"/>
          </p:cNvSpPr>
          <p:nvPr>
            <p:ph type="title"/>
          </p:nvPr>
        </p:nvSpPr>
        <p:spPr/>
        <p:txBody>
          <a:bodyPr/>
          <a:lstStyle/>
          <a:p>
            <a:r>
              <a:rPr lang="en-US" dirty="0" smtClean="0"/>
              <a:t>Keep In Touch</a:t>
            </a:r>
            <a:endParaRPr lang="en-US" dirty="0"/>
          </a:p>
        </p:txBody>
      </p:sp>
    </p:spTree>
    <p:extLst>
      <p:ext uri="{BB962C8B-B14F-4D97-AF65-F5344CB8AC3E}">
        <p14:creationId xmlns:p14="http://schemas.microsoft.com/office/powerpoint/2010/main" val="14742051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hape 254" descr="megaphone-w.png"/>
          <p:cNvPicPr preferRelativeResize="0"/>
          <p:nvPr/>
        </p:nvPicPr>
        <p:blipFill>
          <a:blip r:embed="rId2">
            <a:alphaModFix/>
          </a:blip>
          <a:stretch>
            <a:fillRect/>
          </a:stretch>
        </p:blipFill>
        <p:spPr>
          <a:xfrm>
            <a:off x="10674734" y="766000"/>
            <a:ext cx="968665" cy="968665"/>
          </a:xfrm>
          <a:prstGeom prst="rect">
            <a:avLst/>
          </a:prstGeom>
          <a:noFill/>
          <a:ln>
            <a:noFill/>
          </a:ln>
        </p:spPr>
      </p:pic>
    </p:spTree>
    <p:extLst>
      <p:ext uri="{BB962C8B-B14F-4D97-AF65-F5344CB8AC3E}">
        <p14:creationId xmlns:p14="http://schemas.microsoft.com/office/powerpoint/2010/main" val="482865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8" name="Oval 7"/>
          <p:cNvSpPr/>
          <p:nvPr/>
        </p:nvSpPr>
        <p:spPr>
          <a:xfrm>
            <a:off x="846667" y="1694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3"/>
          <p:cNvSpPr>
            <a:spLocks noGrp="1"/>
          </p:cNvSpPr>
          <p:nvPr>
            <p:ph type="title"/>
          </p:nvPr>
        </p:nvSpPr>
        <p:spPr/>
        <p:txBody>
          <a:bodyPr/>
          <a:lstStyle/>
          <a:p>
            <a:pPr algn="ctr"/>
            <a:r>
              <a:rPr lang="en-US" dirty="0"/>
              <a:t>What is Civic Tech Waterloo Region</a:t>
            </a:r>
            <a:r>
              <a:rPr lang="en-US" dirty="0" smtClean="0"/>
              <a:t>?</a:t>
            </a:r>
            <a:endParaRPr lang="en-US" dirty="0"/>
          </a:p>
        </p:txBody>
      </p:sp>
      <p:sp>
        <p:nvSpPr>
          <p:cNvPr id="5" name="Text Placeholder 4"/>
          <p:cNvSpPr>
            <a:spLocks noGrp="1"/>
          </p:cNvSpPr>
          <p:nvPr>
            <p:ph type="body" sz="quarter" idx="11"/>
          </p:nvPr>
        </p:nvSpPr>
        <p:spPr/>
        <p:txBody>
          <a:bodyPr/>
          <a:lstStyle/>
          <a:p>
            <a:pPr lvl="0" algn="ctr"/>
            <a:r>
              <a:rPr lang="en-US" dirty="0" err="1">
                <a:solidFill>
                  <a:schemeClr val="bg1"/>
                </a:solidFill>
              </a:rPr>
              <a:t>CivicTechWR</a:t>
            </a:r>
            <a:r>
              <a:rPr lang="en-US" dirty="0">
                <a:solidFill>
                  <a:schemeClr val="bg1"/>
                </a:solidFill>
              </a:rPr>
              <a:t> is an inclusive multi-disciplinary group that aims to connect citizens, civic innovators, technologists, community groups, governments, and entrepreneurs with civic tech initiatives. We strive to empower them to work together, exchange ideas and tools to improve the lives of the residents in and around Waterloo Region through civic technology.</a:t>
            </a:r>
          </a:p>
          <a:p>
            <a:pPr lvl="0" algn="ctr"/>
            <a:endParaRPr lang="en-US" b="1" dirty="0">
              <a:solidFill>
                <a:schemeClr val="bg1"/>
              </a:solidFill>
              <a:sym typeface="PT Sans"/>
            </a:endParaRPr>
          </a:p>
          <a:p>
            <a:pPr algn="ctr"/>
            <a:r>
              <a:rPr lang="en-US" b="1" dirty="0">
                <a:solidFill>
                  <a:schemeClr val="bg1"/>
                </a:solidFill>
                <a:sym typeface="PT Sans"/>
              </a:rPr>
              <a:t>TL;DR: Any technology that intersects public life</a:t>
            </a:r>
            <a:r>
              <a:rPr lang="en-US" b="1" dirty="0" smtClean="0">
                <a:solidFill>
                  <a:schemeClr val="bg1"/>
                </a:solidFill>
                <a:sym typeface="PT Sans"/>
              </a:rPr>
              <a:t>.</a:t>
            </a:r>
            <a:endParaRPr lang="en-US" b="1" dirty="0">
              <a:solidFill>
                <a:schemeClr val="bg1"/>
              </a:solidFill>
              <a:sym typeface="PT Sans"/>
            </a:endParaRPr>
          </a:p>
        </p:txBody>
      </p:sp>
      <p:grpSp>
        <p:nvGrpSpPr>
          <p:cNvPr id="12" name="Group 11"/>
          <p:cNvGrpSpPr/>
          <p:nvPr/>
        </p:nvGrpSpPr>
        <p:grpSpPr>
          <a:xfrm>
            <a:off x="5935342" y="1238262"/>
            <a:ext cx="1072492" cy="1049573"/>
            <a:chOff x="4451506" y="928696"/>
            <a:chExt cx="804369" cy="787180"/>
          </a:xfrm>
        </p:grpSpPr>
        <p:sp>
          <p:nvSpPr>
            <p:cNvPr id="13" name="Shape 139"/>
            <p:cNvSpPr/>
            <p:nvPr/>
          </p:nvSpPr>
          <p:spPr>
            <a:xfrm>
              <a:off x="4451506" y="928696"/>
              <a:ext cx="804369" cy="787180"/>
            </a:xfrm>
            <a:prstGeom prst="ellipse">
              <a:avLst/>
            </a:prstGeom>
            <a:solidFill>
              <a:schemeClr val="bg1"/>
            </a:solidFill>
            <a:ln w="19050" cap="flat" cmpd="sng">
              <a:solidFill>
                <a:srgbClr val="000000"/>
              </a:solidFill>
              <a:prstDash val="solid"/>
              <a:round/>
              <a:headEnd type="none" w="med" len="med"/>
              <a:tailEnd type="none" w="med" len="med"/>
            </a:ln>
          </p:spPr>
          <p:txBody>
            <a:bodyPr wrap="square" lIns="121900" tIns="121900" rIns="121900" bIns="121900" anchor="ctr" anchorCtr="0">
              <a:noAutofit/>
            </a:bodyPr>
            <a:lstStyle/>
            <a:p>
              <a:endParaRPr sz="240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812" y="1072854"/>
              <a:ext cx="503756" cy="498865"/>
            </a:xfrm>
            <a:prstGeom prst="rect">
              <a:avLst/>
            </a:prstGeom>
          </p:spPr>
        </p:pic>
      </p:grpSp>
    </p:spTree>
    <p:extLst>
      <p:ext uri="{BB962C8B-B14F-4D97-AF65-F5344CB8AC3E}">
        <p14:creationId xmlns:p14="http://schemas.microsoft.com/office/powerpoint/2010/main" val="1166730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50" name="Shape 150" descr="law-book.png"/>
          <p:cNvPicPr preferRelativeResize="0"/>
          <p:nvPr/>
        </p:nvPicPr>
        <p:blipFill>
          <a:blip r:embed="rId3">
            <a:alphaModFix/>
          </a:blip>
          <a:stretch>
            <a:fillRect/>
          </a:stretch>
        </p:blipFill>
        <p:spPr>
          <a:xfrm>
            <a:off x="5982434" y="1431900"/>
            <a:ext cx="968665" cy="968665"/>
          </a:xfrm>
          <a:prstGeom prst="rect">
            <a:avLst/>
          </a:prstGeom>
          <a:noFill/>
          <a:ln>
            <a:noFill/>
          </a:ln>
        </p:spPr>
      </p:pic>
      <p:sp>
        <p:nvSpPr>
          <p:cNvPr id="7" name="Oval 6"/>
          <p:cNvSpPr/>
          <p:nvPr/>
        </p:nvSpPr>
        <p:spPr>
          <a:xfrm>
            <a:off x="846667" y="1694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smtClean="0"/>
              <a:t>Our Code of Conduct</a:t>
            </a:r>
            <a:endParaRPr lang="en-US" dirty="0"/>
          </a:p>
        </p:txBody>
      </p:sp>
      <p:sp>
        <p:nvSpPr>
          <p:cNvPr id="3" name="Text Placeholder 2"/>
          <p:cNvSpPr>
            <a:spLocks noGrp="1"/>
          </p:cNvSpPr>
          <p:nvPr>
            <p:ph type="body" sz="quarter" idx="11"/>
          </p:nvPr>
        </p:nvSpPr>
        <p:spPr/>
        <p:txBody>
          <a:bodyPr/>
          <a:lstStyle/>
          <a:p>
            <a:pPr algn="ctr"/>
            <a:r>
              <a:rPr lang="en-US" dirty="0"/>
              <a:t>Civic Tech Waterloo Region is dedicated to providing a harassment-free environment for everyone, regardless of gender, gender identity and expression, sexual orientation, disability, physical appearance, body size, race, age or religion or technical skill level. We do not tolerate harassment of participants in any form</a:t>
            </a:r>
            <a:r>
              <a:rPr lang="en-US" dirty="0" smtClean="0"/>
              <a:t>.</a:t>
            </a:r>
            <a:endParaRPr lang="en-US" dirty="0"/>
          </a:p>
        </p:txBody>
      </p:sp>
    </p:spTree>
    <p:extLst>
      <p:ext uri="{BB962C8B-B14F-4D97-AF65-F5344CB8AC3E}">
        <p14:creationId xmlns:p14="http://schemas.microsoft.com/office/powerpoint/2010/main" val="186341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63" name="Shape 163" descr="3d-building.png"/>
          <p:cNvPicPr preferRelativeResize="0"/>
          <p:nvPr/>
        </p:nvPicPr>
        <p:blipFill>
          <a:blip r:embed="rId3">
            <a:alphaModFix/>
          </a:blip>
          <a:stretch>
            <a:fillRect/>
          </a:stretch>
        </p:blipFill>
        <p:spPr>
          <a:xfrm>
            <a:off x="6031136" y="1332001"/>
            <a:ext cx="968665" cy="968665"/>
          </a:xfrm>
          <a:prstGeom prst="rect">
            <a:avLst/>
          </a:prstGeom>
          <a:noFill/>
          <a:ln>
            <a:noFill/>
          </a:ln>
        </p:spPr>
      </p:pic>
      <p:sp>
        <p:nvSpPr>
          <p:cNvPr id="12" name="Oval 11"/>
          <p:cNvSpPr/>
          <p:nvPr/>
        </p:nvSpPr>
        <p:spPr>
          <a:xfrm>
            <a:off x="846667" y="2371534"/>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a:t>Venue </a:t>
            </a:r>
            <a:r>
              <a:rPr lang="en-US" dirty="0" smtClean="0"/>
              <a:t>Sponsor</a:t>
            </a:r>
            <a:endParaRPr lang="en-US" dirty="0"/>
          </a:p>
        </p:txBody>
      </p:sp>
      <p:grpSp>
        <p:nvGrpSpPr>
          <p:cNvPr id="7" name="Group 6"/>
          <p:cNvGrpSpPr/>
          <p:nvPr/>
        </p:nvGrpSpPr>
        <p:grpSpPr>
          <a:xfrm>
            <a:off x="3743693" y="3719357"/>
            <a:ext cx="5543550" cy="1219509"/>
            <a:chOff x="3900488" y="3714750"/>
            <a:chExt cx="5543550" cy="1219509"/>
          </a:xfrm>
        </p:grpSpPr>
        <p:sp>
          <p:nvSpPr>
            <p:cNvPr id="6" name="Rounded Rectangle 5"/>
            <p:cNvSpPr/>
            <p:nvPr/>
          </p:nvSpPr>
          <p:spPr>
            <a:xfrm>
              <a:off x="3914775" y="3714750"/>
              <a:ext cx="5529263" cy="11287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srcRect t="19006" b="18672"/>
            <a:stretch/>
          </p:blipFill>
          <p:spPr>
            <a:xfrm>
              <a:off x="3900488" y="3723964"/>
              <a:ext cx="5522913" cy="1210295"/>
            </a:xfrm>
            <a:prstGeom prst="rect">
              <a:avLst/>
            </a:prstGeom>
          </p:spPr>
        </p:pic>
      </p:grpSp>
    </p:spTree>
    <p:extLst>
      <p:ext uri="{BB962C8B-B14F-4D97-AF65-F5344CB8AC3E}">
        <p14:creationId xmlns:p14="http://schemas.microsoft.com/office/powerpoint/2010/main" val="1421375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3" name="Group 2"/>
          <p:cNvGrpSpPr/>
          <p:nvPr/>
        </p:nvGrpSpPr>
        <p:grpSpPr>
          <a:xfrm>
            <a:off x="4883243" y="3319200"/>
            <a:ext cx="2921333" cy="568000"/>
            <a:chOff x="3781262" y="2489400"/>
            <a:chExt cx="2191000" cy="426000"/>
          </a:xfrm>
        </p:grpSpPr>
        <p:sp>
          <p:nvSpPr>
            <p:cNvPr id="212" name="Shape 212"/>
            <p:cNvSpPr txBox="1"/>
            <p:nvPr/>
          </p:nvSpPr>
          <p:spPr>
            <a:xfrm>
              <a:off x="3981462" y="2489400"/>
              <a:ext cx="1990800" cy="426000"/>
            </a:xfrm>
            <a:prstGeom prst="rect">
              <a:avLst/>
            </a:prstGeom>
            <a:noFill/>
            <a:ln>
              <a:noFill/>
            </a:ln>
          </p:spPr>
          <p:txBody>
            <a:bodyPr wrap="square" lIns="121900" tIns="121900" rIns="121900" bIns="121900" anchor="ctr" anchorCtr="0">
              <a:noAutofit/>
            </a:bodyPr>
            <a:lstStyle/>
            <a:p>
              <a:r>
                <a:rPr lang="en" sz="2000" b="1">
                  <a:solidFill>
                    <a:srgbClr val="FFFFFF"/>
                  </a:solidFill>
                  <a:ea typeface="Arial" charset="0"/>
                  <a:cs typeface="Arial" charset="0"/>
                  <a:sym typeface="PT Sans"/>
                </a:rPr>
                <a:t>Your </a:t>
              </a:r>
              <a:r>
                <a:rPr lang="en" sz="2000" b="1" dirty="0">
                  <a:solidFill>
                    <a:srgbClr val="FFFFFF"/>
                  </a:solidFill>
                  <a:ea typeface="Arial" charset="0"/>
                  <a:cs typeface="Arial" charset="0"/>
                  <a:sym typeface="PT Sans"/>
                </a:rPr>
                <a:t>name</a:t>
              </a:r>
            </a:p>
          </p:txBody>
        </p:sp>
        <p:pic>
          <p:nvPicPr>
            <p:cNvPr id="215" name="Shape 215" descr="number-1.png"/>
            <p:cNvPicPr preferRelativeResize="0"/>
            <p:nvPr/>
          </p:nvPicPr>
          <p:blipFill>
            <a:blip r:embed="rId3">
              <a:alphaModFix/>
            </a:blip>
            <a:stretch>
              <a:fillRect/>
            </a:stretch>
          </p:blipFill>
          <p:spPr>
            <a:xfrm>
              <a:off x="3781262" y="2602300"/>
              <a:ext cx="200199" cy="200199"/>
            </a:xfrm>
            <a:prstGeom prst="rect">
              <a:avLst/>
            </a:prstGeom>
            <a:noFill/>
            <a:ln>
              <a:noFill/>
            </a:ln>
          </p:spPr>
        </p:pic>
      </p:grpSp>
      <p:grpSp>
        <p:nvGrpSpPr>
          <p:cNvPr id="5" name="Group 4"/>
          <p:cNvGrpSpPr/>
          <p:nvPr/>
        </p:nvGrpSpPr>
        <p:grpSpPr>
          <a:xfrm>
            <a:off x="4883243" y="3725600"/>
            <a:ext cx="3289516" cy="568000"/>
            <a:chOff x="3781262" y="2794200"/>
            <a:chExt cx="2467137" cy="426000"/>
          </a:xfrm>
        </p:grpSpPr>
        <p:sp>
          <p:nvSpPr>
            <p:cNvPr id="213" name="Shape 213"/>
            <p:cNvSpPr txBox="1"/>
            <p:nvPr/>
          </p:nvSpPr>
          <p:spPr>
            <a:xfrm>
              <a:off x="3981536" y="2794200"/>
              <a:ext cx="2266863" cy="426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Your reason for coming</a:t>
              </a:r>
            </a:p>
          </p:txBody>
        </p:sp>
        <p:pic>
          <p:nvPicPr>
            <p:cNvPr id="216" name="Shape 216" descr="number-2.png"/>
            <p:cNvPicPr preferRelativeResize="0"/>
            <p:nvPr/>
          </p:nvPicPr>
          <p:blipFill>
            <a:blip r:embed="rId4">
              <a:alphaModFix/>
            </a:blip>
            <a:stretch>
              <a:fillRect/>
            </a:stretch>
          </p:blipFill>
          <p:spPr>
            <a:xfrm>
              <a:off x="3781262" y="2907100"/>
              <a:ext cx="200199" cy="200199"/>
            </a:xfrm>
            <a:prstGeom prst="rect">
              <a:avLst/>
            </a:prstGeom>
            <a:noFill/>
            <a:ln>
              <a:noFill/>
            </a:ln>
          </p:spPr>
        </p:pic>
      </p:grpSp>
      <p:grpSp>
        <p:nvGrpSpPr>
          <p:cNvPr id="4" name="Group 3"/>
          <p:cNvGrpSpPr/>
          <p:nvPr/>
        </p:nvGrpSpPr>
        <p:grpSpPr>
          <a:xfrm>
            <a:off x="4883244" y="4132000"/>
            <a:ext cx="2921433" cy="568000"/>
            <a:chOff x="3781262" y="3099000"/>
            <a:chExt cx="2191075" cy="426000"/>
          </a:xfrm>
        </p:grpSpPr>
        <p:sp>
          <p:nvSpPr>
            <p:cNvPr id="214" name="Shape 214"/>
            <p:cNvSpPr txBox="1"/>
            <p:nvPr/>
          </p:nvSpPr>
          <p:spPr>
            <a:xfrm>
              <a:off x="3981537" y="3099000"/>
              <a:ext cx="1990800" cy="426000"/>
            </a:xfrm>
            <a:prstGeom prst="rect">
              <a:avLst/>
            </a:prstGeom>
            <a:noFill/>
            <a:ln>
              <a:noFill/>
            </a:ln>
          </p:spPr>
          <p:txBody>
            <a:bodyPr wrap="square" lIns="121900" tIns="121900" rIns="121900" bIns="121900" anchor="ctr" anchorCtr="0">
              <a:noAutofit/>
            </a:bodyPr>
            <a:lstStyle/>
            <a:p>
              <a:r>
                <a:rPr lang="en" sz="2000" b="1" dirty="0">
                  <a:solidFill>
                    <a:srgbClr val="FFFFFF"/>
                  </a:solidFill>
                  <a:ea typeface="Arial" charset="0"/>
                  <a:cs typeface="Arial" charset="0"/>
                  <a:sym typeface="PT Sans"/>
                </a:rPr>
                <a:t>Is it your first time?</a:t>
              </a:r>
            </a:p>
          </p:txBody>
        </p:sp>
        <p:pic>
          <p:nvPicPr>
            <p:cNvPr id="217" name="Shape 217" descr="number-3.png"/>
            <p:cNvPicPr preferRelativeResize="0"/>
            <p:nvPr/>
          </p:nvPicPr>
          <p:blipFill>
            <a:blip r:embed="rId5">
              <a:alphaModFix/>
            </a:blip>
            <a:stretch>
              <a:fillRect/>
            </a:stretch>
          </p:blipFill>
          <p:spPr>
            <a:xfrm>
              <a:off x="3781262" y="3211899"/>
              <a:ext cx="200199" cy="200199"/>
            </a:xfrm>
            <a:prstGeom prst="rect">
              <a:avLst/>
            </a:prstGeom>
            <a:noFill/>
            <a:ln>
              <a:noFill/>
            </a:ln>
          </p:spPr>
        </p:pic>
      </p:grpSp>
      <p:pic>
        <p:nvPicPr>
          <p:cNvPr id="219" name="Shape 219" descr="hello-speech-bubble-handmade-chatting-symbol-wpng.png"/>
          <p:cNvPicPr preferRelativeResize="0"/>
          <p:nvPr/>
        </p:nvPicPr>
        <p:blipFill>
          <a:blip r:embed="rId6">
            <a:alphaModFix/>
          </a:blip>
          <a:stretch>
            <a:fillRect/>
          </a:stretch>
        </p:blipFill>
        <p:spPr>
          <a:xfrm>
            <a:off x="6043669" y="1450534"/>
            <a:ext cx="968665" cy="968665"/>
          </a:xfrm>
          <a:prstGeom prst="rect">
            <a:avLst/>
          </a:prstGeom>
          <a:noFill/>
          <a:ln>
            <a:noFill/>
          </a:ln>
        </p:spPr>
      </p:pic>
      <p:sp>
        <p:nvSpPr>
          <p:cNvPr id="220" name="Shape 220"/>
          <p:cNvSpPr txBox="1"/>
          <p:nvPr/>
        </p:nvSpPr>
        <p:spPr>
          <a:xfrm>
            <a:off x="3748400" y="5046400"/>
            <a:ext cx="5559200" cy="568000"/>
          </a:xfrm>
          <a:prstGeom prst="rect">
            <a:avLst/>
          </a:prstGeom>
          <a:noFill/>
          <a:ln>
            <a:noFill/>
          </a:ln>
        </p:spPr>
        <p:txBody>
          <a:bodyPr wrap="square" lIns="121900" tIns="121900" rIns="121900" bIns="121900" anchor="ctr" anchorCtr="0">
            <a:noAutofit/>
          </a:bodyPr>
          <a:lstStyle/>
          <a:p>
            <a:pPr algn="ctr"/>
            <a:r>
              <a:rPr lang="en" sz="1400" dirty="0">
                <a:solidFill>
                  <a:srgbClr val="FFFFFF"/>
                </a:solidFill>
                <a:ea typeface="Arial" charset="0"/>
                <a:cs typeface="Arial" charset="0"/>
                <a:sym typeface="PT Sans"/>
              </a:rPr>
              <a:t>Please keep announcements for after the presentation!</a:t>
            </a:r>
          </a:p>
        </p:txBody>
      </p:sp>
      <p:sp>
        <p:nvSpPr>
          <p:cNvPr id="19" name="Oval 18"/>
          <p:cNvSpPr/>
          <p:nvPr/>
        </p:nvSpPr>
        <p:spPr>
          <a:xfrm>
            <a:off x="846667" y="3048867"/>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smtClean="0"/>
              <a:t>Introduce Yourself!</a:t>
            </a:r>
            <a:endParaRPr lang="en-US"/>
          </a:p>
        </p:txBody>
      </p:sp>
    </p:spTree>
    <p:extLst>
      <p:ext uri="{BB962C8B-B14F-4D97-AF65-F5344CB8AC3E}">
        <p14:creationId xmlns:p14="http://schemas.microsoft.com/office/powerpoint/2010/main" val="1081593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32" name="Shape 232" descr="stand-w.png"/>
          <p:cNvPicPr preferRelativeResize="0"/>
          <p:nvPr/>
        </p:nvPicPr>
        <p:blipFill>
          <a:blip r:embed="rId3">
            <a:alphaModFix/>
          </a:blip>
          <a:stretch>
            <a:fillRect/>
          </a:stretch>
        </p:blipFill>
        <p:spPr>
          <a:xfrm>
            <a:off x="6043669" y="1358668"/>
            <a:ext cx="968665" cy="968665"/>
          </a:xfrm>
          <a:prstGeom prst="rect">
            <a:avLst/>
          </a:prstGeom>
          <a:noFill/>
          <a:ln>
            <a:noFill/>
          </a:ln>
        </p:spPr>
      </p:pic>
      <p:sp>
        <p:nvSpPr>
          <p:cNvPr id="235" name="Shape 235"/>
          <p:cNvSpPr txBox="1"/>
          <p:nvPr/>
        </p:nvSpPr>
        <p:spPr>
          <a:xfrm>
            <a:off x="6321016" y="4300467"/>
            <a:ext cx="3207600" cy="567600"/>
          </a:xfrm>
          <a:prstGeom prst="rect">
            <a:avLst/>
          </a:prstGeom>
          <a:noFill/>
          <a:ln>
            <a:noFill/>
          </a:ln>
        </p:spPr>
        <p:txBody>
          <a:bodyPr wrap="square" lIns="121900" tIns="121900" rIns="121900" bIns="121900" anchor="t" anchorCtr="0">
            <a:noAutofit/>
          </a:bodyPr>
          <a:lstStyle/>
          <a:p>
            <a:pPr algn="ctr"/>
            <a:endParaRPr sz="2267" b="1">
              <a:latin typeface="PT Sans"/>
              <a:ea typeface="PT Sans"/>
              <a:cs typeface="PT Sans"/>
              <a:sym typeface="PT Sans"/>
            </a:endParaRPr>
          </a:p>
        </p:txBody>
      </p:sp>
      <p:sp>
        <p:nvSpPr>
          <p:cNvPr id="236" name="Shape 236"/>
          <p:cNvSpPr txBox="1"/>
          <p:nvPr/>
        </p:nvSpPr>
        <p:spPr>
          <a:xfrm>
            <a:off x="3570300" y="4379167"/>
            <a:ext cx="3207600" cy="624400"/>
          </a:xfrm>
          <a:prstGeom prst="rect">
            <a:avLst/>
          </a:prstGeom>
          <a:noFill/>
          <a:ln>
            <a:noFill/>
          </a:ln>
        </p:spPr>
        <p:txBody>
          <a:bodyPr wrap="square" lIns="121900" tIns="121900" rIns="121900" bIns="121900" anchor="t" anchorCtr="0">
            <a:noAutofit/>
          </a:bodyPr>
          <a:lstStyle/>
          <a:p>
            <a:pPr algn="ctr"/>
            <a:endParaRPr sz="2267" b="1">
              <a:solidFill>
                <a:srgbClr val="FFFFFF"/>
              </a:solidFill>
              <a:latin typeface="PT Sans"/>
              <a:ea typeface="PT Sans"/>
              <a:cs typeface="PT Sans"/>
              <a:sym typeface="PT Sans"/>
            </a:endParaRPr>
          </a:p>
        </p:txBody>
      </p:sp>
      <p:sp>
        <p:nvSpPr>
          <p:cNvPr id="237" name="Shape 237"/>
          <p:cNvSpPr txBox="1"/>
          <p:nvPr/>
        </p:nvSpPr>
        <p:spPr>
          <a:xfrm>
            <a:off x="3056000" y="4631000"/>
            <a:ext cx="2273232" cy="739200"/>
          </a:xfrm>
          <a:prstGeom prst="rect">
            <a:avLst/>
          </a:prstGeom>
          <a:noFill/>
          <a:ln>
            <a:noFill/>
          </a:ln>
        </p:spPr>
        <p:txBody>
          <a:bodyPr wrap="square" lIns="121900" tIns="121900" rIns="121900" bIns="121900" anchor="t" anchorCtr="0">
            <a:noAutofit/>
          </a:bodyPr>
          <a:lstStyle/>
          <a:p>
            <a:pPr algn="ctr"/>
            <a:r>
              <a:rPr lang="en-CA" sz="2000" dirty="0">
                <a:solidFill>
                  <a:srgbClr val="FFFFFF"/>
                </a:solidFill>
                <a:ea typeface="Arial" charset="0"/>
                <a:cs typeface="Arial" charset="0"/>
                <a:sym typeface="PT Sans"/>
              </a:rPr>
              <a:t>Justin Watkins, City of Kitchener</a:t>
            </a:r>
            <a:endParaRPr lang="en" sz="2000" dirty="0">
              <a:solidFill>
                <a:srgbClr val="FFFFFF"/>
              </a:solidFill>
              <a:ea typeface="Arial" charset="0"/>
              <a:cs typeface="Arial" charset="0"/>
              <a:sym typeface="PT Sans"/>
            </a:endParaRPr>
          </a:p>
        </p:txBody>
      </p:sp>
      <p:pic>
        <p:nvPicPr>
          <p:cNvPr id="3" name="Picture 2"/>
          <p:cNvPicPr>
            <a:picLocks noChangeAspect="1"/>
          </p:cNvPicPr>
          <p:nvPr/>
        </p:nvPicPr>
        <p:blipFill>
          <a:blip r:embed="rId4"/>
          <a:stretch>
            <a:fillRect/>
          </a:stretch>
        </p:blipFill>
        <p:spPr>
          <a:xfrm>
            <a:off x="3464483" y="3329830"/>
            <a:ext cx="1456267" cy="108659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3601" y="3329830"/>
            <a:ext cx="1448799" cy="1086599"/>
          </a:xfrm>
          <a:prstGeom prst="rect">
            <a:avLst/>
          </a:prstGeom>
        </p:spPr>
      </p:pic>
      <p:sp>
        <p:nvSpPr>
          <p:cNvPr id="17" name="Shape 237"/>
          <p:cNvSpPr txBox="1"/>
          <p:nvPr/>
        </p:nvSpPr>
        <p:spPr>
          <a:xfrm>
            <a:off x="5391383" y="4631000"/>
            <a:ext cx="2273232" cy="739200"/>
          </a:xfrm>
          <a:prstGeom prst="rect">
            <a:avLst/>
          </a:prstGeom>
          <a:noFill/>
          <a:ln>
            <a:noFill/>
          </a:ln>
        </p:spPr>
        <p:txBody>
          <a:bodyPr wrap="square" lIns="121900" tIns="121900" rIns="121900" bIns="121900" anchor="t" anchorCtr="0">
            <a:noAutofit/>
          </a:bodyPr>
          <a:lstStyle/>
          <a:p>
            <a:pPr algn="ctr"/>
            <a:r>
              <a:rPr lang="en-CA" sz="2000" dirty="0">
                <a:solidFill>
                  <a:srgbClr val="FFFFFF"/>
                </a:solidFill>
                <a:ea typeface="Arial" charset="0"/>
                <a:cs typeface="Arial" charset="0"/>
                <a:sym typeface="PT Sans"/>
              </a:rPr>
              <a:t>Karl Allen-</a:t>
            </a:r>
            <a:r>
              <a:rPr lang="en-CA" sz="2000" dirty="0" err="1">
                <a:solidFill>
                  <a:srgbClr val="FFFFFF"/>
                </a:solidFill>
                <a:ea typeface="Arial" charset="0"/>
                <a:cs typeface="Arial" charset="0"/>
                <a:sym typeface="PT Sans"/>
              </a:rPr>
              <a:t>Muncey</a:t>
            </a:r>
            <a:r>
              <a:rPr lang="en-CA" sz="2000" dirty="0">
                <a:solidFill>
                  <a:srgbClr val="FFFFFF"/>
                </a:solidFill>
                <a:ea typeface="Arial" charset="0"/>
                <a:cs typeface="Arial" charset="0"/>
                <a:sym typeface="PT Sans"/>
              </a:rPr>
              <a:t>, Kitchener Innovation Lab</a:t>
            </a:r>
            <a:endParaRPr lang="en" sz="2000" dirty="0">
              <a:solidFill>
                <a:srgbClr val="FFFFFF"/>
              </a:solidFill>
              <a:ea typeface="Arial" charset="0"/>
              <a:cs typeface="Arial" charset="0"/>
              <a:sym typeface="PT Sans"/>
            </a:endParaRPr>
          </a:p>
        </p:txBody>
      </p:sp>
      <p:sp>
        <p:nvSpPr>
          <p:cNvPr id="18" name="Shape 237"/>
          <p:cNvSpPr txBox="1"/>
          <p:nvPr/>
        </p:nvSpPr>
        <p:spPr>
          <a:xfrm>
            <a:off x="7729600" y="4631000"/>
            <a:ext cx="2273232" cy="739200"/>
          </a:xfrm>
          <a:prstGeom prst="rect">
            <a:avLst/>
          </a:prstGeom>
          <a:noFill/>
          <a:ln>
            <a:noFill/>
          </a:ln>
        </p:spPr>
        <p:txBody>
          <a:bodyPr wrap="square" lIns="121900" tIns="121900" rIns="121900" bIns="121900" anchor="t" anchorCtr="0">
            <a:noAutofit/>
          </a:bodyPr>
          <a:lstStyle/>
          <a:p>
            <a:pPr algn="ctr"/>
            <a:r>
              <a:rPr lang="en-CA" sz="2000" dirty="0">
                <a:solidFill>
                  <a:srgbClr val="FFFFFF"/>
                </a:solidFill>
                <a:ea typeface="Arial" charset="0"/>
                <a:cs typeface="Arial" charset="0"/>
                <a:sym typeface="PT Sans"/>
              </a:rPr>
              <a:t>You?</a:t>
            </a:r>
          </a:p>
          <a:p>
            <a:pPr algn="ctr"/>
            <a:r>
              <a:rPr lang="en-CA" sz="2000" dirty="0">
                <a:solidFill>
                  <a:srgbClr val="FFFFFF"/>
                </a:solidFill>
                <a:ea typeface="Arial" charset="0"/>
                <a:cs typeface="Arial" charset="0"/>
                <a:sym typeface="PT Sans"/>
              </a:rPr>
              <a:t>Your Suggestions Welcome!</a:t>
            </a:r>
            <a:endParaRPr lang="en" sz="2000" dirty="0">
              <a:solidFill>
                <a:srgbClr val="FFFFFF"/>
              </a:solidFill>
              <a:ea typeface="Arial" charset="0"/>
              <a:cs typeface="Arial" charset="0"/>
              <a:sym typeface="PT Sans"/>
            </a:endParaRPr>
          </a:p>
        </p:txBody>
      </p:sp>
      <p:pic>
        <p:nvPicPr>
          <p:cNvPr id="6" name="Picture 5"/>
          <p:cNvPicPr>
            <a:picLocks noChangeAspect="1"/>
          </p:cNvPicPr>
          <p:nvPr/>
        </p:nvPicPr>
        <p:blipFill>
          <a:blip r:embed="rId6"/>
          <a:stretch>
            <a:fillRect/>
          </a:stretch>
        </p:blipFill>
        <p:spPr>
          <a:xfrm>
            <a:off x="8193382" y="3329829"/>
            <a:ext cx="1350167" cy="1078512"/>
          </a:xfrm>
          <a:prstGeom prst="rect">
            <a:avLst/>
          </a:prstGeom>
        </p:spPr>
      </p:pic>
      <p:sp>
        <p:nvSpPr>
          <p:cNvPr id="22" name="Oval 21"/>
          <p:cNvSpPr/>
          <p:nvPr/>
        </p:nvSpPr>
        <p:spPr>
          <a:xfrm>
            <a:off x="846667" y="3726200"/>
            <a:ext cx="118533" cy="1185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pPr algn="ctr"/>
            <a:r>
              <a:rPr lang="en-US" dirty="0"/>
              <a:t>Tonight’s </a:t>
            </a:r>
            <a:r>
              <a:rPr lang="en-US" dirty="0" smtClean="0"/>
              <a:t>Presentations</a:t>
            </a:r>
            <a:endParaRPr lang="en-US" dirty="0"/>
          </a:p>
        </p:txBody>
      </p:sp>
    </p:spTree>
    <p:extLst>
      <p:ext uri="{BB962C8B-B14F-4D97-AF65-F5344CB8AC3E}">
        <p14:creationId xmlns:p14="http://schemas.microsoft.com/office/powerpoint/2010/main" val="4098880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p:cNvSpPr/>
          <p:nvPr/>
        </p:nvSpPr>
        <p:spPr>
          <a:xfrm rot="20499774">
            <a:off x="4800600" y="2614613"/>
            <a:ext cx="3714750" cy="11287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Justins</a:t>
            </a:r>
            <a:r>
              <a:rPr lang="en-US" dirty="0" smtClean="0"/>
              <a:t> Slides on Digital Kitchener</a:t>
            </a:r>
            <a:endParaRPr lang="en-US" dirty="0"/>
          </a:p>
        </p:txBody>
      </p:sp>
    </p:spTree>
    <p:extLst>
      <p:ext uri="{BB962C8B-B14F-4D97-AF65-F5344CB8AC3E}">
        <p14:creationId xmlns:p14="http://schemas.microsoft.com/office/powerpoint/2010/main" val="95828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p:cNvSpPr/>
          <p:nvPr/>
        </p:nvSpPr>
        <p:spPr>
          <a:xfrm rot="20499774">
            <a:off x="4800600" y="2614613"/>
            <a:ext cx="3714750" cy="11287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Karls</a:t>
            </a:r>
            <a:r>
              <a:rPr lang="en-US" dirty="0" smtClean="0"/>
              <a:t> Slides on Innovation Lab</a:t>
            </a:r>
            <a:endParaRPr lang="en-US" dirty="0"/>
          </a:p>
        </p:txBody>
      </p:sp>
    </p:spTree>
    <p:extLst>
      <p:ext uri="{BB962C8B-B14F-4D97-AF65-F5344CB8AC3E}">
        <p14:creationId xmlns:p14="http://schemas.microsoft.com/office/powerpoint/2010/main" val="41600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vicTechWR Meetings" id="{FBCC5E59-6C0D-D341-94F7-DBD8CFFFF938}" vid="{D819CB45-440F-264C-AE32-7C913E1FDF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TotalTime>
  <Words>583</Words>
  <Application>Microsoft Macintosh PowerPoint</Application>
  <PresentationFormat>Widescreen</PresentationFormat>
  <Paragraphs>111</Paragraphs>
  <Slides>25</Slides>
  <Notes>15</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 Narrow</vt:lpstr>
      <vt:lpstr>Calibri</vt:lpstr>
      <vt:lpstr>Calibri Light</vt:lpstr>
      <vt:lpstr>PT Sans</vt:lpstr>
      <vt:lpstr>PT Sans Narrow</vt:lpstr>
      <vt:lpstr>Arial</vt:lpstr>
      <vt:lpstr>Office Theme</vt:lpstr>
      <vt:lpstr>PowerPoint Presentation</vt:lpstr>
      <vt:lpstr>PowerPoint Presentation</vt:lpstr>
      <vt:lpstr>What is Civic Tech Waterloo Region?</vt:lpstr>
      <vt:lpstr>Our Code of Conduct</vt:lpstr>
      <vt:lpstr>Venue Sponsor</vt:lpstr>
      <vt:lpstr>Introduce Yourself!</vt:lpstr>
      <vt:lpstr>Tonight’s Presentations</vt:lpstr>
      <vt:lpstr>PowerPoint Presentation</vt:lpstr>
      <vt:lpstr>PowerPoint Presentation</vt:lpstr>
      <vt:lpstr>Tell us about your project</vt:lpstr>
      <vt:lpstr>Outline</vt:lpstr>
      <vt:lpstr>PowerPoint Presentation</vt:lpstr>
      <vt:lpstr>PowerPoint Presentation</vt:lpstr>
      <vt:lpstr>PowerPoint Presentation</vt:lpstr>
      <vt:lpstr>PowerPoint Presentation</vt:lpstr>
      <vt:lpstr>Open Food Network – The Platform</vt:lpstr>
      <vt:lpstr>PowerPoint Presentation</vt:lpstr>
      <vt:lpstr>PowerPoint Presentation</vt:lpstr>
      <vt:lpstr>PowerPoint Presentation</vt:lpstr>
      <vt:lpstr>We need you!!!</vt:lpstr>
      <vt:lpstr>PowerPoint Presentation</vt:lpstr>
      <vt:lpstr>PowerPoint Presentation</vt:lpstr>
      <vt:lpstr>PowerPoint Presentation</vt:lpstr>
      <vt:lpstr>Keep In Touch</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Akers</dc:creator>
  <cp:lastModifiedBy>Doug Akers</cp:lastModifiedBy>
  <cp:revision>8</cp:revision>
  <dcterms:created xsi:type="dcterms:W3CDTF">2017-09-14T14:02:37Z</dcterms:created>
  <dcterms:modified xsi:type="dcterms:W3CDTF">2017-09-26T13:28:26Z</dcterms:modified>
</cp:coreProperties>
</file>